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91" r:id="rId1"/>
  </p:sldMasterIdLst>
  <p:sldIdLst>
    <p:sldId id="256" r:id="rId2"/>
    <p:sldId id="257" r:id="rId3"/>
    <p:sldId id="277" r:id="rId4"/>
    <p:sldId id="280" r:id="rId5"/>
    <p:sldId id="272" r:id="rId6"/>
    <p:sldId id="259" r:id="rId7"/>
    <p:sldId id="279" r:id="rId8"/>
    <p:sldId id="273" r:id="rId9"/>
    <p:sldId id="270" r:id="rId10"/>
    <p:sldId id="271" r:id="rId11"/>
    <p:sldId id="278" r:id="rId12"/>
    <p:sldId id="269" r:id="rId13"/>
    <p:sldId id="265" r:id="rId14"/>
    <p:sldId id="266" r:id="rId15"/>
    <p:sldId id="267" r:id="rId16"/>
    <p:sldId id="268" r:id="rId17"/>
    <p:sldId id="262" r:id="rId18"/>
    <p:sldId id="274" r:id="rId19"/>
    <p:sldId id="275" r:id="rId20"/>
    <p:sldId id="276" r:id="rId21"/>
    <p:sldId id="263" r:id="rId22"/>
    <p:sldId id="264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212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76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FFB9B-9FB8-469E-96F9-4D32314110B6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532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97484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84717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319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90046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3929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30511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36210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461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773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35BB1C6-BF8F-4481-8AB2-603A1C8A906A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8224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432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35BB1C6-BF8F-4481-8AB2-603A1C8A906A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6594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ttuhsc.campuslabs.com/engage/submitter/form/start/492209" TargetMode="Externa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ttuhsc.campuslabs.com/engage/" TargetMode="Externa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student.life@ttuhsc.edu" TargetMode="Externa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tuhsc.edu/student-life" TargetMode="External"/><Relationship Id="rId2" Type="http://schemas.openxmlformats.org/officeDocument/2006/relationships/hyperlink" Target="mailto:Student.Life@ttuhsc.edu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xastech.edu/offices/cfo/system-regulation-07.19-stop-campus-hazing-act.pdf" TargetMode="External"/><Relationship Id="rId2" Type="http://schemas.openxmlformats.org/officeDocument/2006/relationships/hyperlink" Target="https://www.ttuhsc.edu/student-affairs/hazing.aspx" TargetMode="Externa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ttuhsc.edu/administration/documents/ops/op52/op5220.pdf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Student Organization Training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Office of Student Life | Fall 2025</a:t>
            </a:r>
          </a:p>
        </p:txBody>
      </p:sp>
    </p:spTree>
    <p:extLst>
      <p:ext uri="{BB962C8B-B14F-4D97-AF65-F5344CB8AC3E}">
        <p14:creationId xmlns:p14="http://schemas.microsoft.com/office/powerpoint/2010/main" val="1045569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B2784-1F27-4CB2-ABC1-34CFF1597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Promotional Item Purchase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9AF63-3D8E-4243-BFEB-982B1FA663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22695" y="1931089"/>
            <a:ext cx="10394707" cy="331118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Approved Vendors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 cap="none" dirty="0">
                <a:latin typeface="Calibri" panose="020F0502020204030204" pitchFamily="34" charset="0"/>
                <a:cs typeface="Calibri" panose="020F0502020204030204" pitchFamily="34" charset="0"/>
              </a:rPr>
              <a:t>TTUHSC Printing Center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 cap="none" dirty="0">
                <a:latin typeface="Calibri" panose="020F0502020204030204" pitchFamily="34" charset="0"/>
                <a:cs typeface="Calibri" panose="020F0502020204030204" pitchFamily="34" charset="0"/>
              </a:rPr>
              <a:t>Advanced Graphix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 cap="none">
                <a:latin typeface="Calibri" panose="020F0502020204030204" pitchFamily="34" charset="0"/>
                <a:cs typeface="Calibri" panose="020F0502020204030204" pitchFamily="34" charset="0"/>
              </a:rPr>
              <a:t>Brand Ability</a:t>
            </a:r>
            <a:endParaRPr lang="en-US" sz="26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Design must be approved by Marketing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Payment is completed through a Purchase Order (check or direct deposit)</a:t>
            </a:r>
          </a:p>
        </p:txBody>
      </p:sp>
    </p:spTree>
    <p:extLst>
      <p:ext uri="{BB962C8B-B14F-4D97-AF65-F5344CB8AC3E}">
        <p14:creationId xmlns:p14="http://schemas.microsoft.com/office/powerpoint/2010/main" val="4330444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82D61-00EF-4A3A-8BF8-5E3B3353B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Coca-Cola Campus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FDE14C-69FE-4F69-9CB8-0CF4DC164AD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7280" y="2070770"/>
            <a:ext cx="9800303" cy="3644230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TTUHSC is in contract with Coca-Cola, only products by their company can be purchased. 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This includes water and sports drinks.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600" dirty="0"/>
              <a:t>Water – Dasani, </a:t>
            </a:r>
            <a:r>
              <a:rPr lang="en-US" sz="2600" dirty="0" err="1"/>
              <a:t>Smartwater</a:t>
            </a:r>
            <a:r>
              <a:rPr lang="en-US" sz="2600" dirty="0"/>
              <a:t>, Vitamin Water, and Topo Chico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600" dirty="0"/>
              <a:t>Sports Drinks – Powerade 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600" dirty="0"/>
              <a:t>Lemonade – Minute Maid or Simply 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600" dirty="0"/>
              <a:t>Tea – FUZE, Gold Peak or Honest Tea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600" dirty="0"/>
              <a:t>Energy Drinks – Monster, Full Throttle, NOS</a:t>
            </a:r>
          </a:p>
        </p:txBody>
      </p:sp>
    </p:spTree>
    <p:extLst>
      <p:ext uri="{BB962C8B-B14F-4D97-AF65-F5344CB8AC3E}">
        <p14:creationId xmlns:p14="http://schemas.microsoft.com/office/powerpoint/2010/main" val="26833232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4DAC7-CB3E-47B6-B092-A33DEEB0C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/>
              <a:t>Reminder on Purchases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A22EB-0EBA-47EF-BDFB-3A1E4A2CDAF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14307" y="2029840"/>
            <a:ext cx="10211499" cy="331118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Our office must handle ALL purchases on your Senate account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DO NOT make a purchase yourself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Personal Reimbursements are Not Allowed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If purchase is using on-campus Agency Funds (SOM groups), please use the </a:t>
            </a:r>
            <a:r>
              <a:rPr lang="en-US" sz="2800" u="sng" cap="none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Spending Request Form – Medicine Organization Agency Funds Only</a:t>
            </a: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 </a:t>
            </a: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in HSC Net</a:t>
            </a:r>
          </a:p>
          <a:p>
            <a:endParaRPr lang="en-US" sz="28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8306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EE7BC-12F9-4880-B682-00F265DC4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Senate Spending Requests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7CB0E-694D-4C98-B75E-C01A6673320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97529" y="2063396"/>
            <a:ext cx="10394707" cy="331118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Purchase Request System in HSC Net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Must submit at least 2 weeks prior to event/meeting 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600" cap="none" dirty="0">
                <a:latin typeface="Calibri" panose="020F0502020204030204" pitchFamily="34" charset="0"/>
                <a:cs typeface="Calibri" panose="020F0502020204030204" pitchFamily="34" charset="0"/>
              </a:rPr>
              <a:t>If for a large event or travel, please submit at least 30 days prior. 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Our office will contact you with any questions for any further information we need</a:t>
            </a:r>
          </a:p>
          <a:p>
            <a:endParaRPr lang="en-US" sz="28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955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73A4E-132C-472A-8BB4-C7662B22D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Purchase Request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CE940B-1D8D-41BA-B7D0-3DDEBB980A3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1655" y="2063396"/>
            <a:ext cx="3902978" cy="3311189"/>
          </a:xfrm>
        </p:spPr>
        <p:txBody>
          <a:bodyPr>
            <a:normAutofit/>
          </a:bodyPr>
          <a:lstStyle/>
          <a:p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Go to the Finance Tab</a:t>
            </a:r>
          </a:p>
          <a:p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Click “Create Request”</a:t>
            </a:r>
          </a:p>
          <a:p>
            <a:pPr lvl="1"/>
            <a:r>
              <a:rPr lang="en-US" sz="2600" cap="none" dirty="0">
                <a:latin typeface="Calibri" panose="020F0502020204030204" pitchFamily="34" charset="0"/>
                <a:cs typeface="Calibri" panose="020F0502020204030204" pitchFamily="34" charset="0"/>
              </a:rPr>
              <a:t>Select “Create Purchase Request”</a:t>
            </a:r>
            <a:endParaRPr lang="en-US" sz="28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8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8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25723B8-A269-D273-A8D6-03E2E43A82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239" b="9808"/>
          <a:stretch/>
        </p:blipFill>
        <p:spPr>
          <a:xfrm>
            <a:off x="4986580" y="1754929"/>
            <a:ext cx="2068562" cy="3966364"/>
          </a:xfrm>
          <a:prstGeom prst="rect">
            <a:avLst/>
          </a:prstGeom>
        </p:spPr>
      </p:pic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C49BAA8-7041-F318-9A6B-E873DA881C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480" y="2773509"/>
            <a:ext cx="5731264" cy="2239063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B784759-7CE0-7063-F54C-D6AA74E47A3F}"/>
              </a:ext>
            </a:extLst>
          </p:cNvPr>
          <p:cNvCxnSpPr>
            <a:cxnSpLocks/>
          </p:cNvCxnSpPr>
          <p:nvPr/>
        </p:nvCxnSpPr>
        <p:spPr>
          <a:xfrm>
            <a:off x="4640890" y="5374585"/>
            <a:ext cx="644949" cy="15373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46AAC35-4D5E-3B0A-4F08-6E0D6167D980}"/>
              </a:ext>
            </a:extLst>
          </p:cNvPr>
          <p:cNvCxnSpPr>
            <a:cxnSpLocks/>
          </p:cNvCxnSpPr>
          <p:nvPr/>
        </p:nvCxnSpPr>
        <p:spPr>
          <a:xfrm>
            <a:off x="10250635" y="3000974"/>
            <a:ext cx="662565" cy="36999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44332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57F6F-FA2C-4D93-9346-F8718EE4D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Purchase Request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89727-B451-4BB8-B930-A08DB4FF708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71694" y="2549958"/>
            <a:ext cx="4137867" cy="2860941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cap="none" dirty="0">
                <a:latin typeface="Calibri" panose="020F0502020204030204" pitchFamily="34" charset="0"/>
                <a:cs typeface="Calibri" panose="020F0502020204030204" pitchFamily="34" charset="0"/>
              </a:rPr>
              <a:t>Enter Request Information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cap="none" dirty="0">
                <a:latin typeface="Calibri" panose="020F0502020204030204" pitchFamily="34" charset="0"/>
                <a:cs typeface="Calibri" panose="020F0502020204030204" pitchFamily="34" charset="0"/>
              </a:rPr>
              <a:t>Select your </a:t>
            </a:r>
            <a:r>
              <a:rPr lang="en-US" sz="2400" b="1" u="sng" cap="none" dirty="0">
                <a:latin typeface="Calibri" panose="020F0502020204030204" pitchFamily="34" charset="0"/>
                <a:cs typeface="Calibri" panose="020F0502020204030204" pitchFamily="34" charset="0"/>
              </a:rPr>
              <a:t>Senate</a:t>
            </a:r>
            <a:r>
              <a:rPr lang="en-US" sz="2400" cap="none" dirty="0">
                <a:latin typeface="Calibri" panose="020F0502020204030204" pitchFamily="34" charset="0"/>
                <a:cs typeface="Calibri" panose="020F0502020204030204" pitchFamily="34" charset="0"/>
              </a:rPr>
              <a:t> Account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cap="none" dirty="0">
                <a:latin typeface="Calibri" panose="020F0502020204030204" pitchFamily="34" charset="0"/>
                <a:cs typeface="Calibri" panose="020F0502020204030204" pitchFamily="34" charset="0"/>
              </a:rPr>
              <a:t>If a Multi-Campus org, please select the correct Campus’ Senate Account</a:t>
            </a:r>
          </a:p>
          <a:p>
            <a:endParaRPr lang="en-US" sz="24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24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E5CCF6-F842-42FA-865D-F0EDE08BF9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867" t="16587" r="11170" b="26606"/>
          <a:stretch/>
        </p:blipFill>
        <p:spPr>
          <a:xfrm>
            <a:off x="5209561" y="1988767"/>
            <a:ext cx="6480951" cy="3715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282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DD45789-A58E-4B88-A04F-A0CA23D0CD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9646" y="1858888"/>
            <a:ext cx="5179814" cy="23256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C48613-A362-4B3B-BEBD-6D111F4D1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Purchase Request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39025-9F67-430C-A6E7-26743009D36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7280" y="1979506"/>
            <a:ext cx="3523885" cy="389278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cap="none" dirty="0">
                <a:latin typeface="Calibri" panose="020F0502020204030204" pitchFamily="34" charset="0"/>
                <a:cs typeface="Calibri" panose="020F0502020204030204" pitchFamily="34" charset="0"/>
              </a:rPr>
              <a:t>Additional Information section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cap="none" dirty="0">
                <a:latin typeface="Calibri" panose="020F0502020204030204" pitchFamily="34" charset="0"/>
                <a:cs typeface="Calibri" panose="020F0502020204030204" pitchFamily="34" charset="0"/>
              </a:rPr>
              <a:t>Follow instructions for the type of purchase you are requesting.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cap="none" dirty="0">
                <a:latin typeface="Calibri" panose="020F0502020204030204" pitchFamily="34" charset="0"/>
                <a:cs typeface="Calibri" panose="020F0502020204030204" pitchFamily="34" charset="0"/>
              </a:rPr>
              <a:t>Required 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File Upload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cap="none" dirty="0">
                <a:latin typeface="Calibri" panose="020F0502020204030204" pitchFamily="34" charset="0"/>
                <a:cs typeface="Calibri" panose="020F0502020204030204" pitchFamily="34" charset="0"/>
              </a:rPr>
              <a:t>RSVP List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cap="none" dirty="0">
                <a:latin typeface="Calibri" panose="020F0502020204030204" pitchFamily="34" charset="0"/>
                <a:cs typeface="Calibri" panose="020F0502020204030204" pitchFamily="34" charset="0"/>
              </a:rPr>
              <a:t>Once finished, click “Submit Request”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0B0683-5272-4253-90BE-17D2D665A0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2355" y="3836296"/>
            <a:ext cx="4357687" cy="2371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5283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8875" y="619963"/>
            <a:ext cx="10769599" cy="1151965"/>
          </a:xfrm>
        </p:spPr>
        <p:txBody>
          <a:bodyPr>
            <a:normAutofit/>
          </a:bodyPr>
          <a:lstStyle/>
          <a:p>
            <a:r>
              <a:rPr lang="en-US" dirty="0"/>
              <a:t>HSC Net - </a:t>
            </a:r>
            <a:r>
              <a:rPr lang="en-US" sz="4900" dirty="0">
                <a:solidFill>
                  <a:schemeClr val="tx1"/>
                </a:solidFill>
                <a:hlinkClick r:id="rId2"/>
              </a:rPr>
              <a:t>ttuhsc.campuslabs.com/engage/</a:t>
            </a:r>
            <a:endParaRPr lang="en-US" sz="49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237223" y="1837765"/>
            <a:ext cx="7789332" cy="3311189"/>
          </a:xfrm>
        </p:spPr>
        <p:txBody>
          <a:bodyPr anchor="t">
            <a:normAutofit fontScale="92500" lnSpcReduction="20000"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Roster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600" cap="none" dirty="0">
                <a:latin typeface="Calibri" panose="020F0502020204030204" pitchFamily="34" charset="0"/>
                <a:cs typeface="Calibri" panose="020F0502020204030204" pitchFamily="34" charset="0"/>
              </a:rPr>
              <a:t>Privacy Settings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Events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Finance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Elections</a:t>
            </a:r>
          </a:p>
        </p:txBody>
      </p:sp>
    </p:spTree>
    <p:extLst>
      <p:ext uri="{BB962C8B-B14F-4D97-AF65-F5344CB8AC3E}">
        <p14:creationId xmlns:p14="http://schemas.microsoft.com/office/powerpoint/2010/main" val="8169424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CD10A-4485-4489-A049-777D0E916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Funding Contract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466233-7C05-4BE4-8964-9AF08745EF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31085" y="2021451"/>
            <a:ext cx="10394707" cy="331118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cap="none" dirty="0">
                <a:latin typeface="Calibri" panose="020F0502020204030204" pitchFamily="34" charset="0"/>
                <a:cs typeface="Calibri" panose="020F0502020204030204" pitchFamily="34" charset="0"/>
              </a:rPr>
              <a:t>Sign and Email to Student Life (</a:t>
            </a:r>
            <a:r>
              <a:rPr lang="en-US" sz="2400" cap="none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student.life@ttuhsc.edu</a:t>
            </a:r>
            <a:r>
              <a:rPr lang="en-US" sz="2400" cap="none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cap="none" dirty="0">
                <a:latin typeface="Calibri" panose="020F0502020204030204" pitchFamily="34" charset="0"/>
                <a:cs typeface="Calibri" panose="020F0502020204030204" pitchFamily="34" charset="0"/>
              </a:rPr>
              <a:t>President, Treasurer and Advisor 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cap="none" dirty="0">
                <a:latin typeface="Calibri" panose="020F0502020204030204" pitchFamily="34" charset="0"/>
                <a:cs typeface="Calibri" panose="020F0502020204030204" pitchFamily="34" charset="0"/>
              </a:rPr>
              <a:t>Must be returned to Student Life by September 30</a:t>
            </a:r>
            <a:r>
              <a:rPr lang="en-US" sz="2400" cap="none" baseline="30000" dirty="0"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endParaRPr lang="en-US" sz="24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Once submitted, Senate spending may begin.</a:t>
            </a:r>
            <a:endParaRPr lang="en-US" sz="24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7885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A6BE5-D24A-44DC-B664-93DE62BB9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Reminders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884033-51AA-408A-92F2-4ED688930D2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76429" y="1890851"/>
            <a:ext cx="10778504" cy="384954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SGA Regulations for Training and Deadlines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2-Week Deadline for Purchase Requests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Items purchased with Senate funds cannot be sold or donated externally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Travel Forms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Officer Transition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Rosters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064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3446" y="521538"/>
            <a:ext cx="9785107" cy="1151965"/>
          </a:xfrm>
        </p:spPr>
        <p:txBody>
          <a:bodyPr>
            <a:normAutofit/>
          </a:bodyPr>
          <a:lstStyle/>
          <a:p>
            <a:r>
              <a:rPr lang="en-US" sz="4800" dirty="0"/>
              <a:t>Student Life Overview &amp; Introductions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295400" y="1869308"/>
            <a:ext cx="9785107" cy="3891171"/>
          </a:xfrm>
        </p:spPr>
        <p:txBody>
          <a:bodyPr anchor="t"/>
          <a:lstStyle/>
          <a:p>
            <a:r>
              <a:rPr lang="en-US" sz="3200" cap="none" dirty="0">
                <a:latin typeface="Calibri" panose="020F0502020204030204" pitchFamily="34" charset="0"/>
                <a:cs typeface="Calibri" panose="020F0502020204030204" pitchFamily="34" charset="0"/>
              </a:rPr>
              <a:t>Office Overview</a:t>
            </a:r>
          </a:p>
          <a:p>
            <a:r>
              <a:rPr lang="en-US" sz="3200" cap="none" dirty="0">
                <a:latin typeface="Calibri" panose="020F0502020204030204" pitchFamily="34" charset="0"/>
                <a:cs typeface="Calibri" panose="020F0502020204030204" pitchFamily="34" charset="0"/>
              </a:rPr>
              <a:t>Staff</a:t>
            </a:r>
          </a:p>
          <a:p>
            <a:pPr marL="0" indent="0">
              <a:buNone/>
            </a:pPr>
            <a:endParaRPr lang="en-US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6583" y="3225063"/>
            <a:ext cx="1561716" cy="234238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244060" y="3207739"/>
            <a:ext cx="1729675" cy="2342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295400" y="3225063"/>
            <a:ext cx="1555812" cy="2333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9C019E-1109-456C-A4B1-2A011CECEC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6954" y="3207739"/>
            <a:ext cx="1561716" cy="23428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C7958C8-6712-47AD-BFB9-F64A052D5B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21147" y="3207739"/>
            <a:ext cx="1572959" cy="235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7099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FF223-E99B-4889-965F-B02870F06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3E51AA-1A48-4487-897C-50D06831138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22695" y="1837764"/>
            <a:ext cx="10394707" cy="3536821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Use of TTUHSC name/logo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Contacting Media</a:t>
            </a:r>
          </a:p>
          <a:p>
            <a:endParaRPr lang="en-US" sz="28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801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Dates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228600" y="1896488"/>
            <a:ext cx="9988307" cy="3311189"/>
          </a:xfrm>
        </p:spPr>
        <p:txBody>
          <a:bodyPr anchor="t">
            <a:normAutofit/>
          </a:bodyPr>
          <a:lstStyle/>
          <a:p>
            <a:r>
              <a:rPr lang="en-US" sz="26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February 20, 2026 – Deadline</a:t>
            </a:r>
          </a:p>
          <a:p>
            <a:pPr lvl="1"/>
            <a:r>
              <a:rPr lang="en-US" sz="2400" cap="none" dirty="0">
                <a:latin typeface="Calibri" panose="020F0502020204030204" pitchFamily="34" charset="0"/>
                <a:cs typeface="Calibri" panose="020F0502020204030204" pitchFamily="34" charset="0"/>
              </a:rPr>
              <a:t>2026-2027 SGA Budget Request Form</a:t>
            </a:r>
          </a:p>
          <a:p>
            <a:pPr lvl="1"/>
            <a:r>
              <a:rPr lang="en-US" sz="2400" cap="none" dirty="0">
                <a:latin typeface="Calibri" panose="020F0502020204030204" pitchFamily="34" charset="0"/>
                <a:cs typeface="Calibri" panose="020F0502020204030204" pitchFamily="34" charset="0"/>
              </a:rPr>
              <a:t>Re-Registration</a:t>
            </a:r>
          </a:p>
          <a:p>
            <a:r>
              <a:rPr lang="en-US" sz="26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June 5, 2026 – Deadline </a:t>
            </a:r>
          </a:p>
          <a:p>
            <a:pPr lvl="1"/>
            <a:r>
              <a:rPr lang="en-US" sz="2200" cap="none" dirty="0">
                <a:latin typeface="Calibri" panose="020F0502020204030204" pitchFamily="34" charset="0"/>
                <a:cs typeface="Calibri" panose="020F0502020204030204" pitchFamily="34" charset="0"/>
              </a:rPr>
              <a:t>Major Senate Expenditures</a:t>
            </a:r>
          </a:p>
          <a:p>
            <a:r>
              <a:rPr lang="en-US" sz="26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August 3, 2026 – Purchase Request Deadline </a:t>
            </a:r>
          </a:p>
          <a:p>
            <a:pPr lvl="1"/>
            <a:r>
              <a:rPr lang="en-US" sz="2400" cap="none" dirty="0">
                <a:latin typeface="Calibri" panose="020F0502020204030204" pitchFamily="34" charset="0"/>
                <a:cs typeface="Calibri" panose="020F0502020204030204" pitchFamily="34" charset="0"/>
              </a:rPr>
              <a:t>Final 2025-2026 Year Senate Expenditures</a:t>
            </a:r>
          </a:p>
          <a:p>
            <a:endParaRPr lang="en-US" sz="24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2037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1"/>
            <a:ext cx="10394707" cy="2882900"/>
          </a:xfrm>
        </p:spPr>
        <p:txBody>
          <a:bodyPr>
            <a:normAutofit/>
          </a:bodyPr>
          <a:lstStyle/>
          <a:p>
            <a:r>
              <a:rPr lang="en-US" sz="7200" b="1" dirty="0"/>
              <a:t>Questions?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214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C631C-062E-4478-A789-EFD2DA943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Office Contact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00CDAB-0A53-4A7F-AA97-BB904762E29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7280" y="2071785"/>
            <a:ext cx="10394707" cy="3311189"/>
          </a:xfrm>
        </p:spPr>
        <p:txBody>
          <a:bodyPr>
            <a:normAutofit/>
          </a:bodyPr>
          <a:lstStyle/>
          <a:p>
            <a:r>
              <a:rPr lang="en-US" sz="2800" dirty="0"/>
              <a:t>Email: </a:t>
            </a:r>
            <a:r>
              <a:rPr lang="en-US" sz="2800" dirty="0">
                <a:hlinkClick r:id="rId2"/>
              </a:rPr>
              <a:t>Student.Life@ttuhsc.edu</a:t>
            </a:r>
            <a:endParaRPr lang="en-US" sz="2800" dirty="0"/>
          </a:p>
          <a:p>
            <a:r>
              <a:rPr lang="en-US" sz="2800" dirty="0"/>
              <a:t>Phone: 806-743-2302</a:t>
            </a:r>
          </a:p>
          <a:p>
            <a:r>
              <a:rPr lang="en-US" sz="2800" dirty="0"/>
              <a:t>Website: </a:t>
            </a:r>
            <a:r>
              <a:rPr lang="en-US" sz="2800" dirty="0">
                <a:hlinkClick r:id="rId3"/>
              </a:rPr>
              <a:t>www.ttuhsc.edu/student-life</a:t>
            </a:r>
            <a:r>
              <a:rPr lang="en-US" sz="2800" dirty="0"/>
              <a:t> </a:t>
            </a:r>
          </a:p>
          <a:p>
            <a:r>
              <a:rPr lang="en-US" sz="2800" dirty="0"/>
              <a:t>Location: Lubbock Campus, 2C400 – HSC Student Affairs Suite</a:t>
            </a:r>
          </a:p>
        </p:txBody>
      </p:sp>
    </p:spTree>
    <p:extLst>
      <p:ext uri="{BB962C8B-B14F-4D97-AF65-F5344CB8AC3E}">
        <p14:creationId xmlns:p14="http://schemas.microsoft.com/office/powerpoint/2010/main" val="334508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CE8F2-096D-4031-BF63-A0E2EA773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Hazing Prevention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9403D-4DAE-4F26-9FEC-CA6B2956BC8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7280" y="2072188"/>
            <a:ext cx="10394707" cy="378348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 Website: </a:t>
            </a:r>
            <a:r>
              <a:rPr lang="en-US" sz="2800" dirty="0">
                <a:hlinkClick r:id="rId2"/>
              </a:rPr>
              <a:t>https://www.ttuhsc.edu/student-affairs/hazing.aspx</a:t>
            </a:r>
            <a:r>
              <a:rPr lang="en-US" sz="2800" dirty="0"/>
              <a:t> 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600" dirty="0"/>
              <a:t>Stop Campus Hazing Act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600" dirty="0"/>
              <a:t>Policy information 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hlinkClick r:id="rId3"/>
              </a:rPr>
              <a:t>TTU System Regulation 07.19</a:t>
            </a:r>
            <a:endParaRPr lang="en-US" sz="2200" dirty="0"/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hlinkClick r:id="rId4"/>
              </a:rPr>
              <a:t>HSC OP 52.20</a:t>
            </a:r>
            <a:endParaRPr lang="en-US" sz="2200" dirty="0"/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600" dirty="0"/>
              <a:t>Reporting Form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000" dirty="0"/>
              <a:t>Resources</a:t>
            </a:r>
          </a:p>
        </p:txBody>
      </p:sp>
    </p:spTree>
    <p:extLst>
      <p:ext uri="{BB962C8B-B14F-4D97-AF65-F5344CB8AC3E}">
        <p14:creationId xmlns:p14="http://schemas.microsoft.com/office/powerpoint/2010/main" val="3103869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68886-7582-04B2-45B2-324138212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Institutional SGA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8EDBB-5033-3355-8075-B502E29E541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14306" y="2046618"/>
            <a:ext cx="9582325" cy="331118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Represents all schools and campuses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Amarillo &amp; Abilene have campus specific Senate/SGA</a:t>
            </a:r>
          </a:p>
          <a:p>
            <a:endParaRPr lang="en-US" sz="28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8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8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770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2025-2026 Funding Rules &amp; Regulations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234076" y="1949096"/>
            <a:ext cx="9848607" cy="3986037"/>
          </a:xfrm>
        </p:spPr>
        <p:txBody>
          <a:bodyPr anchor="t">
            <a:normAutofit fontScale="92500" lnSpcReduction="10000"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Funding Regulations Handbook 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600" cap="none" dirty="0">
                <a:latin typeface="Calibri" panose="020F0502020204030204" pitchFamily="34" charset="0"/>
                <a:cs typeface="Calibri" panose="020F0502020204030204" pitchFamily="34" charset="0"/>
              </a:rPr>
              <a:t>Senate Funding Cannot Pay For</a:t>
            </a:r>
          </a:p>
          <a:p>
            <a:pPr lvl="2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Fundraising Purchases</a:t>
            </a:r>
          </a:p>
          <a:p>
            <a:pPr lvl="2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Events When Charging for Entry</a:t>
            </a:r>
          </a:p>
          <a:p>
            <a:pPr lvl="2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cap="none" dirty="0">
                <a:latin typeface="Calibri" panose="020F0502020204030204" pitchFamily="34" charset="0"/>
                <a:cs typeface="Calibri" panose="020F0502020204030204" pitchFamily="34" charset="0"/>
              </a:rPr>
              <a:t>Donations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600" cap="none" dirty="0">
                <a:latin typeface="Calibri" panose="020F0502020204030204" pitchFamily="34" charset="0"/>
                <a:cs typeface="Calibri" panose="020F0502020204030204" pitchFamily="34" charset="0"/>
              </a:rPr>
              <a:t>Food Expenditures</a:t>
            </a:r>
          </a:p>
          <a:p>
            <a:pPr lvl="2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Vendor MUST take MasterCard payment over the phone</a:t>
            </a:r>
            <a:endParaRPr lang="en-US" sz="22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295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8422D-2051-691B-F964-4EFE78E73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/>
              <a:t>2025-2026 Funding Rules &amp; Regulations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E1F54-C693-40AE-C8C1-0ED9EF9137A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97529" y="2100842"/>
            <a:ext cx="9548767" cy="3311189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Travel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600" cap="none" dirty="0">
                <a:latin typeface="Calibri" panose="020F0502020204030204" pitchFamily="34" charset="0"/>
                <a:cs typeface="Calibri" panose="020F0502020204030204" pitchFamily="34" charset="0"/>
              </a:rPr>
              <a:t>Organization Related/Sponsored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600" cap="none" dirty="0">
                <a:latin typeface="Calibri" panose="020F0502020204030204" pitchFamily="34" charset="0"/>
                <a:cs typeface="Calibri" panose="020F0502020204030204" pitchFamily="34" charset="0"/>
              </a:rPr>
              <a:t>Less than 10 – Reimbursement Process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600" cap="none" dirty="0">
                <a:latin typeface="Calibri" panose="020F0502020204030204" pitchFamily="34" charset="0"/>
                <a:cs typeface="Calibri" panose="020F0502020204030204" pitchFamily="34" charset="0"/>
              </a:rPr>
              <a:t>Travel Process Documents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600" cap="none" dirty="0">
                <a:latin typeface="Calibri" panose="020F0502020204030204" pitchFamily="34" charset="0"/>
                <a:cs typeface="Calibri" panose="020F0502020204030204" pitchFamily="34" charset="0"/>
              </a:rPr>
              <a:t>Conferenc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e Registration – can be paid ahead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600" cap="none" dirty="0">
                <a:latin typeface="Calibri" panose="020F0502020204030204" pitchFamily="34" charset="0"/>
                <a:cs typeface="Calibri" panose="020F0502020204030204" pitchFamily="34" charset="0"/>
              </a:rPr>
              <a:t>Hotel Payment Policy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Students pay their own expenses</a:t>
            </a:r>
            <a:endParaRPr lang="en-US" sz="26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>
              <a:buNone/>
            </a:pPr>
            <a:endParaRPr lang="en-US" sz="26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26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246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8422D-2051-691B-F964-4EFE78E73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/>
              <a:t>2025-2026 Funding Rules &amp; Regulations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E1F54-C693-40AE-C8C1-0ED9EF9137A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97530" y="2100842"/>
            <a:ext cx="9958150" cy="403989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Guidelines: 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600" cap="none" dirty="0">
                <a:latin typeface="Calibri" panose="020F0502020204030204" pitchFamily="34" charset="0"/>
                <a:cs typeface="Calibri" panose="020F0502020204030204" pitchFamily="34" charset="0"/>
              </a:rPr>
              <a:t>President &amp; Treasurer Must Attend Fall &amp; Spring Trainings</a:t>
            </a:r>
            <a:endParaRPr lang="en-US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cap="none" dirty="0">
                <a:latin typeface="Calibri" panose="020F0502020204030204" pitchFamily="34" charset="0"/>
                <a:cs typeface="Calibri" panose="020F0502020204030204" pitchFamily="34" charset="0"/>
              </a:rPr>
              <a:t>Fall Student Org Training (5% deduction)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Spring Student Org Training (5% deduction)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600" cap="none" dirty="0">
                <a:latin typeface="Calibri" panose="020F0502020204030204" pitchFamily="34" charset="0"/>
                <a:cs typeface="Calibri" panose="020F0502020204030204" pitchFamily="34" charset="0"/>
              </a:rPr>
              <a:t>Signed Funding Contract due by September 30</a:t>
            </a:r>
            <a:r>
              <a:rPr lang="en-US" sz="2600" cap="none" baseline="30000" dirty="0">
                <a:latin typeface="Calibri" panose="020F0502020204030204" pitchFamily="34" charset="0"/>
                <a:cs typeface="Calibri" panose="020F0502020204030204" pitchFamily="34" charset="0"/>
              </a:rPr>
              <a:t>th  </a:t>
            </a:r>
            <a:r>
              <a:rPr lang="en-US" sz="2600" cap="none" dirty="0">
                <a:latin typeface="Calibri" panose="020F0502020204030204" pitchFamily="34" charset="0"/>
                <a:cs typeface="Calibri" panose="020F0502020204030204" pitchFamily="34" charset="0"/>
              </a:rPr>
              <a:t>(1% deduction)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Purchase Requests submitted by 2-week prior deadline (3% deduction each instance)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600" cap="none" dirty="0">
                <a:latin typeface="Calibri" panose="020F0502020204030204" pitchFamily="34" charset="0"/>
                <a:cs typeface="Calibri" panose="020F0502020204030204" pitchFamily="34" charset="0"/>
              </a:rPr>
              <a:t>Deductions will be to the 2025-2026 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Allocation </a:t>
            </a:r>
            <a:endParaRPr lang="en-US" sz="26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26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08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D9D44-A13D-4286-BE92-865FC3710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SGA Special </a:t>
            </a:r>
            <a:r>
              <a:rPr lang="en-US" dirty="0"/>
              <a:t>P</a:t>
            </a:r>
            <a:r>
              <a:rPr lang="en-US" sz="4800" dirty="0"/>
              <a:t>rojects Fund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F0506E-8605-4BC0-8AD2-93D00B18E78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04240" y="2046618"/>
            <a:ext cx="9951440" cy="3311189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Funds student organizations that are brand new or that have run out of funds.</a:t>
            </a:r>
          </a:p>
          <a:p>
            <a:pPr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For a one-time or unforeseen need</a:t>
            </a:r>
          </a:p>
          <a:p>
            <a:pPr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Form can be located in HSC Net under the Forms tab – </a:t>
            </a:r>
            <a:r>
              <a:rPr lang="en-US" sz="2800" u="sng" cap="none" dirty="0">
                <a:latin typeface="Calibri" panose="020F0502020204030204" pitchFamily="34" charset="0"/>
                <a:cs typeface="Calibri" panose="020F0502020204030204" pitchFamily="34" charset="0"/>
              </a:rPr>
              <a:t>SGA Special Projects Fund Request</a:t>
            </a:r>
          </a:p>
          <a:p>
            <a:pPr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Only available while SGA is in session to review (late September – early April)</a:t>
            </a:r>
          </a:p>
          <a:p>
            <a:pPr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cap="none" dirty="0">
                <a:latin typeface="Calibri" panose="020F0502020204030204" pitchFamily="34" charset="0"/>
                <a:cs typeface="Calibri" panose="020F0502020204030204" pitchFamily="34" charset="0"/>
              </a:rPr>
              <a:t>Medicine organizations wanting to request for travel funding must first request from the Dean’s Contingency Fund (through MSG &amp; SOM Dean’s Office)</a:t>
            </a:r>
          </a:p>
          <a:p>
            <a:endParaRPr lang="en-US" sz="28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31344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Custom 1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9B2D1F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877</TotalTime>
  <Words>718</Words>
  <Application>Microsoft Office PowerPoint</Application>
  <PresentationFormat>Widescreen</PresentationFormat>
  <Paragraphs>126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Retrospect</vt:lpstr>
      <vt:lpstr>Student Organization Training</vt:lpstr>
      <vt:lpstr>Student Life Overview &amp; Introductions</vt:lpstr>
      <vt:lpstr>Office Contact Information</vt:lpstr>
      <vt:lpstr>Hazing Prevention</vt:lpstr>
      <vt:lpstr>Institutional SGA</vt:lpstr>
      <vt:lpstr>2025-2026 Funding Rules &amp; Regulations</vt:lpstr>
      <vt:lpstr>2025-2026 Funding Rules &amp; Regulations</vt:lpstr>
      <vt:lpstr>2025-2026 Funding Rules &amp; Regulations</vt:lpstr>
      <vt:lpstr>SGA Special Projects Fund</vt:lpstr>
      <vt:lpstr>Promotional Item Purchase Process</vt:lpstr>
      <vt:lpstr>Coca-Cola Campus</vt:lpstr>
      <vt:lpstr>Reminder on Purchases</vt:lpstr>
      <vt:lpstr>Senate Spending Requests</vt:lpstr>
      <vt:lpstr>Purchase Request Process</vt:lpstr>
      <vt:lpstr>Purchase Request Process</vt:lpstr>
      <vt:lpstr>Purchase Request Process</vt:lpstr>
      <vt:lpstr>HSC Net - ttuhsc.campuslabs.com/engage/</vt:lpstr>
      <vt:lpstr>Funding Contract</vt:lpstr>
      <vt:lpstr>Key Reminders</vt:lpstr>
      <vt:lpstr>Reminders</vt:lpstr>
      <vt:lpstr>Important Dates</vt:lpstr>
      <vt:lpstr>Questions?</vt:lpstr>
    </vt:vector>
  </TitlesOfParts>
  <Company>Texas Tech University Health Sciences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 Organization Orientation</dc:title>
  <dc:creator>Shiplet, Keri</dc:creator>
  <cp:lastModifiedBy>Deidra Satterwhite</cp:lastModifiedBy>
  <cp:revision>69</cp:revision>
  <dcterms:created xsi:type="dcterms:W3CDTF">2020-09-08T19:14:29Z</dcterms:created>
  <dcterms:modified xsi:type="dcterms:W3CDTF">2025-09-03T16:29:31Z</dcterms:modified>
</cp:coreProperties>
</file>