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61" r:id="rId5"/>
    <p:sldId id="263" r:id="rId6"/>
    <p:sldId id="264" r:id="rId7"/>
    <p:sldId id="265" r:id="rId8"/>
    <p:sldId id="266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F06E6F"/>
    <a:srgbClr val="FFBD49"/>
    <a:srgbClr val="990000"/>
    <a:srgbClr val="9F0100"/>
    <a:srgbClr val="F46946"/>
    <a:srgbClr val="FFF4DE"/>
    <a:srgbClr val="AE4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8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3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0F79BD2E-302A-24B3-A017-3A4625810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08" y="244"/>
            <a:ext cx="12199815" cy="685751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0D9FF87-732C-AF34-166B-802164187D14}"/>
              </a:ext>
            </a:extLst>
          </p:cNvPr>
          <p:cNvSpPr/>
          <p:nvPr/>
        </p:nvSpPr>
        <p:spPr>
          <a:xfrm>
            <a:off x="0" y="5851769"/>
            <a:ext cx="12191999" cy="100623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A6D3BD-FFC1-CBE6-D22B-DCAD63B5D47B}"/>
              </a:ext>
            </a:extLst>
          </p:cNvPr>
          <p:cNvSpPr txBox="1"/>
          <p:nvPr/>
        </p:nvSpPr>
        <p:spPr>
          <a:xfrm>
            <a:off x="5913345" y="588370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Source Sans Pro Black"/>
                <a:ea typeface="Source Sans Pro Black"/>
                <a:cs typeface="Calibri" panose="020F0502020204030204"/>
              </a:rPr>
              <a:t>2nd ANNUAL</a:t>
            </a:r>
          </a:p>
          <a:p>
            <a:pPr algn="r"/>
            <a:r>
              <a:rPr lang="en-US" b="1" dirty="0">
                <a:solidFill>
                  <a:schemeClr val="bg1"/>
                </a:solidFill>
                <a:latin typeface="Source Sans Pro Black"/>
              </a:rPr>
              <a:t>WEST TEXAS HEALTH DISPARITIES</a:t>
            </a:r>
            <a:endParaRPr lang="en-US" dirty="0">
              <a:solidFill>
                <a:schemeClr val="bg1"/>
              </a:solidFill>
              <a:latin typeface="Calibri" panose="020F0502020204030204"/>
              <a:cs typeface="Calibri" panose="020F0502020204030204"/>
            </a:endParaRPr>
          </a:p>
          <a:p>
            <a:pPr algn="r"/>
            <a:r>
              <a:rPr lang="en-US" b="1" dirty="0">
                <a:solidFill>
                  <a:schemeClr val="bg1"/>
                </a:solidFill>
                <a:latin typeface="Source Sans Pro Black"/>
              </a:rPr>
              <a:t>RESEARCH SYMPOSIUM</a:t>
            </a:r>
            <a:endParaRPr lang="en-US" dirty="0">
              <a:solidFill>
                <a:schemeClr val="bg1"/>
              </a:solidFill>
              <a:cs typeface="Calibri" panose="020F0502020204030204"/>
            </a:endParaRPr>
          </a:p>
        </p:txBody>
      </p:sp>
      <p:pic>
        <p:nvPicPr>
          <p:cNvPr id="4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ACEBB849-A26C-3352-7045-F319A600E2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57808" y="5961468"/>
            <a:ext cx="1053488" cy="78330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477FF1E-ED4A-63ED-CF79-160D7239CD7A}"/>
              </a:ext>
            </a:extLst>
          </p:cNvPr>
          <p:cNvSpPr txBox="1"/>
          <p:nvPr/>
        </p:nvSpPr>
        <p:spPr>
          <a:xfrm>
            <a:off x="507445" y="1563058"/>
            <a:ext cx="9920515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b="1" i="0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Associations between Diabetes, Cognitive Status, and Hispanic Ethnicity amongst Older Rural West Texans: A Project FRONTIER Study</a:t>
            </a:r>
            <a:endParaRPr lang="en-US" sz="4000" b="1" dirty="0">
              <a:latin typeface="Arial" panose="020B0604020202020204" pitchFamily="34" charset="0"/>
              <a:ea typeface="Source Sans Pro Black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00C421-CEB3-6448-E47D-AAE3190DCECC}"/>
              </a:ext>
            </a:extLst>
          </p:cNvPr>
          <p:cNvSpPr txBox="1"/>
          <p:nvPr/>
        </p:nvSpPr>
        <p:spPr>
          <a:xfrm>
            <a:off x="507445" y="4414181"/>
            <a:ext cx="9920515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Riley McCready</a:t>
            </a:r>
            <a:r>
              <a:rPr lang="en-US" sz="2400" b="1" i="0" u="none" strike="noStrike" baseline="30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1,2</a:t>
            </a: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Claudia Morris</a:t>
            </a:r>
            <a:r>
              <a:rPr lang="en-US" sz="2400" b="1" i="0" u="none" strike="noStrike" baseline="30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1,2</a:t>
            </a: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and J. Josh Lawrence</a:t>
            </a:r>
            <a:r>
              <a:rPr lang="en-US" sz="2400" b="1" i="0" u="none" strike="noStrike" baseline="30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1,2,3,4,5</a:t>
            </a:r>
            <a:endParaRPr lang="en-US" sz="2400" b="1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0" i="0" u="none" strike="noStrike" baseline="30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Department of Pharmacology and Neuroscience, </a:t>
            </a:r>
            <a:r>
              <a:rPr lang="en-US" sz="1600" b="0" i="0" u="none" strike="noStrike" baseline="30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School of Medicine, </a:t>
            </a:r>
            <a:r>
              <a:rPr lang="en-US" sz="1600" b="0" i="0" u="none" strike="noStrike" baseline="30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Garrison Institute on Aging, </a:t>
            </a:r>
            <a:r>
              <a:rPr lang="en-US" sz="1600" b="0" i="0" u="none" strike="noStrike" baseline="30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6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Center of Excellence for Translational Neuroscience and Therapeutics, </a:t>
            </a:r>
            <a:r>
              <a:rPr lang="en-US" sz="1600" b="0" i="0" u="none" strike="noStrike" baseline="30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6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Center of Excellence for Integrated Health, Texas Tech University Health Sciences Center, Lubbock, TX, USA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800" b="1" dirty="0">
              <a:latin typeface="Arial" panose="020B0604020202020204" pitchFamily="34" charset="0"/>
              <a:ea typeface="Source Sans Pro Black"/>
              <a:cs typeface="Arial" panose="020B0604020202020204" pitchFamily="34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3849761-205E-9E27-B8F8-A893A1568554}"/>
              </a:ext>
            </a:extLst>
          </p:cNvPr>
          <p:cNvCxnSpPr/>
          <p:nvPr/>
        </p:nvCxnSpPr>
        <p:spPr>
          <a:xfrm>
            <a:off x="507445" y="4328252"/>
            <a:ext cx="4655816" cy="11374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294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237309" y="294486"/>
            <a:ext cx="489615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b="1" dirty="0">
                <a:latin typeface="Arial" panose="020B0604020202020204" pitchFamily="34" charset="0"/>
                <a:ea typeface="Source Sans Pro Black"/>
                <a:cs typeface="Arial" panose="020B0604020202020204" pitchFamily="34" charset="0"/>
              </a:rPr>
              <a:t>Disclosure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B8C3F8-7239-FBD5-E9E0-BE3637776096}"/>
              </a:ext>
            </a:extLst>
          </p:cNvPr>
          <p:cNvSpPr txBox="1"/>
          <p:nvPr/>
        </p:nvSpPr>
        <p:spPr>
          <a:xfrm>
            <a:off x="237309" y="1442488"/>
            <a:ext cx="607685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ea typeface="Source Sans Pro Black"/>
                <a:cs typeface="Arial" panose="020B0604020202020204" pitchFamily="34" charset="0"/>
              </a:rPr>
              <a:t>Nothing to Disclose </a:t>
            </a:r>
          </a:p>
        </p:txBody>
      </p:sp>
    </p:spTree>
    <p:extLst>
      <p:ext uri="{BB962C8B-B14F-4D97-AF65-F5344CB8AC3E}">
        <p14:creationId xmlns:p14="http://schemas.microsoft.com/office/powerpoint/2010/main" val="220232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237308" y="294486"/>
            <a:ext cx="553597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b="1" dirty="0">
                <a:latin typeface="Arial" panose="020B0604020202020204" pitchFamily="34" charset="0"/>
                <a:ea typeface="Source Sans Pro Black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B8C3F8-7239-FBD5-E9E0-BE3637776096}"/>
              </a:ext>
            </a:extLst>
          </p:cNvPr>
          <p:cNvSpPr txBox="1"/>
          <p:nvPr/>
        </p:nvSpPr>
        <p:spPr>
          <a:xfrm>
            <a:off x="0" y="1666209"/>
            <a:ext cx="7234008" cy="5509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Diabetes is associated with cognitive decline</a:t>
            </a:r>
            <a:r>
              <a:rPr lang="en-US" sz="2200" b="0" i="0" u="none" strike="noStrike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1,2</a:t>
            </a: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and previous studies suggest that Hispanic populations have a higher risk of diabetes and cognitive decline</a:t>
            </a:r>
            <a:r>
              <a:rPr lang="en-US" sz="22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3-5</a:t>
            </a: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/>
            <a:endParaRPr lang="en-US" sz="2200" dirty="0">
              <a:latin typeface="Arial" panose="020B0604020202020204" pitchFamily="34" charset="0"/>
              <a:ea typeface="Source Sans Pro Black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ea typeface="Source Sans Pro Black"/>
                <a:cs typeface="Arial" panose="020B0604020202020204" pitchFamily="34" charset="0"/>
              </a:rPr>
              <a:t>Project FRONTIER (PF; </a:t>
            </a:r>
            <a:r>
              <a:rPr lang="en-US" sz="22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Facing Rural Obstacles to Health Care Now Through Intervention, Education, and Research) is </a:t>
            </a: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 ongoing longitudinal study following West rural Texans’ medical history</a:t>
            </a:r>
            <a:r>
              <a:rPr lang="en-US" sz="22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/>
            <a:endParaRPr lang="en-US" sz="2200" dirty="0">
              <a:latin typeface="Arial" panose="020B0604020202020204" pitchFamily="34" charset="0"/>
              <a:ea typeface="Source Sans Pro Black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 conducted a retrospective case-control study following 292 individuals from Project FRONTIER to investigat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e the relationships between a variety of variables </a:t>
            </a: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(mean age 62.6 ±11.8, 70.5% females, 40.1% HE).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endParaRPr lang="en-US" sz="2200" b="1" dirty="0">
              <a:latin typeface="Arial" panose="020B0604020202020204" pitchFamily="34" charset="0"/>
              <a:ea typeface="Source Sans Pro Black"/>
              <a:cs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A0AD3E4-8DEA-FA23-DF20-5B1E5C6291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624924"/>
              </p:ext>
            </p:extLst>
          </p:nvPr>
        </p:nvGraphicFramePr>
        <p:xfrm>
          <a:off x="7408674" y="1693189"/>
          <a:ext cx="4478526" cy="459906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028868">
                  <a:extLst>
                    <a:ext uri="{9D8B030D-6E8A-4147-A177-3AD203B41FA5}">
                      <a16:colId xmlns:a16="http://schemas.microsoft.com/office/drawing/2014/main" val="3233857659"/>
                    </a:ext>
                  </a:extLst>
                </a:gridCol>
                <a:gridCol w="1449658">
                  <a:extLst>
                    <a:ext uri="{9D8B030D-6E8A-4147-A177-3AD203B41FA5}">
                      <a16:colId xmlns:a16="http://schemas.microsoft.com/office/drawing/2014/main" val="2801138261"/>
                    </a:ext>
                  </a:extLst>
                </a:gridCol>
              </a:tblGrid>
              <a:tr h="452255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Variable</a:t>
                      </a:r>
                    </a:p>
                  </a:txBody>
                  <a:tcPr>
                    <a:solidFill>
                      <a:srgbClr val="F06E6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 Code</a:t>
                      </a:r>
                    </a:p>
                  </a:txBody>
                  <a:tcPr>
                    <a:solidFill>
                      <a:srgbClr val="F06E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48197"/>
                  </a:ext>
                </a:extLst>
              </a:tr>
              <a:tr h="1230988">
                <a:tc>
                  <a:txBody>
                    <a:bodyPr/>
                    <a:lstStyle/>
                    <a:p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Repeatable Battery for the Assessment of Neuropsychological Status (RBANS) total score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rbttlsc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0598966"/>
                  </a:ext>
                </a:extLst>
              </a:tr>
              <a:tr h="55187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F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asting blood glucose level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bw_gluc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4027674"/>
                  </a:ext>
                </a:extLst>
              </a:tr>
              <a:tr h="495369">
                <a:tc>
                  <a:txBody>
                    <a:bodyPr/>
                    <a:lstStyle/>
                    <a:p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HbA1c level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bw_hgba1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8871429"/>
                  </a:ext>
                </a:extLst>
              </a:tr>
              <a:tr h="118475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C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onsensus diabetes diagnosis (consensus diagnosis = 1, no consensus diagnosis = 0)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cdx_mdca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3719081"/>
                  </a:ext>
                </a:extLst>
              </a:tr>
              <a:tr h="683814">
                <a:tc>
                  <a:txBody>
                    <a:bodyPr/>
                    <a:lstStyle/>
                    <a:p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Hispanic Ethnicity (HE) status (HE = 1, non-HE = 0)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s_16_3-JL</a:t>
                      </a:r>
                      <a:endParaRPr lang="en-US" sz="1600" dirty="0"/>
                    </a:p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1691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4235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237308" y="294486"/>
            <a:ext cx="651183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b="1" dirty="0">
                <a:latin typeface="Arial" panose="020B0604020202020204" pitchFamily="34" charset="0"/>
                <a:ea typeface="Source Sans Pro Black"/>
                <a:cs typeface="Arial" panose="020B0604020202020204" pitchFamily="34" charset="0"/>
              </a:rPr>
              <a:t>RBANS vs. All Variables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B8C3F8-7239-FBD5-E9E0-BE3637776096}"/>
              </a:ext>
            </a:extLst>
          </p:cNvPr>
          <p:cNvSpPr txBox="1"/>
          <p:nvPr/>
        </p:nvSpPr>
        <p:spPr>
          <a:xfrm>
            <a:off x="5964145" y="1563189"/>
            <a:ext cx="7193079" cy="56938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RBANS showed significant </a:t>
            </a:r>
            <a:r>
              <a:rPr lang="en-US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negative correlations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with: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HbA1c (p &lt; 0.0001)</a:t>
            </a:r>
            <a:endParaRPr lang="en-US" dirty="0">
              <a:latin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</a:rPr>
              <a:t>F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asting blood glucose (p = 0.00024)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Consensus diabetes diagnosis (p &lt; 0.0001)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HE status (p &lt; 0.0001) </a:t>
            </a:r>
          </a:p>
          <a:p>
            <a:pPr lvl="1">
              <a:lnSpc>
                <a:spcPct val="150000"/>
              </a:lnSpc>
            </a:pPr>
            <a:endParaRPr lang="en-US" b="0" i="0" u="none" strike="noStrike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432FF"/>
                </a:solidFill>
                <a:latin typeface="Arial" panose="020B0604020202020204" pitchFamily="34" charset="0"/>
              </a:rPr>
              <a:t>HE status showed significant </a:t>
            </a:r>
            <a:r>
              <a:rPr lang="en-US" b="1" dirty="0">
                <a:solidFill>
                  <a:srgbClr val="0432FF"/>
                </a:solidFill>
                <a:latin typeface="Arial" panose="020B0604020202020204" pitchFamily="34" charset="0"/>
              </a:rPr>
              <a:t>positive correlations</a:t>
            </a:r>
            <a:r>
              <a:rPr lang="en-US" dirty="0">
                <a:solidFill>
                  <a:srgbClr val="0432FF"/>
                </a:solidFill>
                <a:latin typeface="Arial" panose="020B0604020202020204" pitchFamily="34" charset="0"/>
              </a:rPr>
              <a:t> with:</a:t>
            </a:r>
            <a:endParaRPr lang="en-US" b="0" i="0" u="none" strike="noStrike" dirty="0">
              <a:solidFill>
                <a:srgbClr val="0432FF"/>
              </a:solidFill>
              <a:effectLst/>
              <a:latin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HbA1c (p = 0.00025)</a:t>
            </a:r>
            <a:endParaRPr lang="en-US" dirty="0">
              <a:latin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</a:rPr>
              <a:t>F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asting blood glucose (p = 0.00105)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Consensus diabetes diagnosis (p = 0.00051)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/>
            <a:endParaRPr 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/>
            <a:endParaRPr lang="en-US" sz="1600" b="0" i="0" u="none" strike="noStrike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200" b="1" dirty="0">
              <a:latin typeface="Arial" panose="020B0604020202020204" pitchFamily="34" charset="0"/>
              <a:ea typeface="Source Sans Pro Black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E1F8AF-E579-B5A4-D6B6-FCAD40AD71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08" y="1563189"/>
            <a:ext cx="5513736" cy="4762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535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31755" y="291357"/>
            <a:ext cx="769921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b="1" dirty="0">
                <a:latin typeface="Arial" panose="020B0604020202020204" pitchFamily="34" charset="0"/>
                <a:ea typeface="Source Sans Pro Black"/>
                <a:cs typeface="Arial" panose="020B0604020202020204" pitchFamily="34" charset="0"/>
              </a:rPr>
              <a:t>RBANS vs. Diabetic Indicators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B8C3F8-7239-FBD5-E9E0-BE3637776096}"/>
              </a:ext>
            </a:extLst>
          </p:cNvPr>
          <p:cNvSpPr txBox="1"/>
          <p:nvPr/>
        </p:nvSpPr>
        <p:spPr>
          <a:xfrm>
            <a:off x="350510" y="5778914"/>
            <a:ext cx="5368308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Simple linear regression of the relationship between RBANS total score and HbA1c level showed significant negative association </a:t>
            </a:r>
            <a:r>
              <a:rPr lang="en-US" sz="1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(p = 0.0282). 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Dotted lines indicate 95% confidence intervals.  </a:t>
            </a:r>
          </a:p>
          <a:p>
            <a:pPr algn="l"/>
            <a:endParaRPr lang="en-US" sz="160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200" b="1" dirty="0">
              <a:latin typeface="Arial" panose="020B0604020202020204" pitchFamily="34" charset="0"/>
              <a:ea typeface="Source Sans Pro Black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B44CA0-7A03-1EED-6BC1-6AF16C4C72FE}"/>
              </a:ext>
            </a:extLst>
          </p:cNvPr>
          <p:cNvSpPr txBox="1"/>
          <p:nvPr/>
        </p:nvSpPr>
        <p:spPr>
          <a:xfrm>
            <a:off x="6473182" y="5778914"/>
            <a:ext cx="5251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Simple logistic regression of the relationship between RBANS total score and consensus diabetes diagnosi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s showed significant negative association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(p &lt; 0.0001).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Dotted lines indicate 95% confidence intervals. </a:t>
            </a:r>
            <a:endParaRPr lang="en-US" sz="1200" dirty="0"/>
          </a:p>
          <a:p>
            <a:endParaRPr lang="en-US" sz="1200" dirty="0"/>
          </a:p>
        </p:txBody>
      </p:sp>
      <p:pic>
        <p:nvPicPr>
          <p:cNvPr id="6" name="Picture 5" descr="A graph with red and blue dots&#10;&#10;Description automatically generated">
            <a:extLst>
              <a:ext uri="{FF2B5EF4-FFF2-40B4-BE49-F238E27FC236}">
                <a16:creationId xmlns:a16="http://schemas.microsoft.com/office/drawing/2014/main" id="{D22EBF83-2764-4AC9-CAB3-1BF199AFD7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10" y="1665374"/>
            <a:ext cx="5368308" cy="3937785"/>
          </a:xfrm>
          <a:prstGeom prst="rect">
            <a:avLst/>
          </a:prstGeom>
        </p:spPr>
      </p:pic>
      <p:pic>
        <p:nvPicPr>
          <p:cNvPr id="8" name="Picture 7" descr="A graph of a number of numbers&#10;&#10;Description automatically generated with medium confidence">
            <a:extLst>
              <a:ext uri="{FF2B5EF4-FFF2-40B4-BE49-F238E27FC236}">
                <a16:creationId xmlns:a16="http://schemas.microsoft.com/office/drawing/2014/main" id="{4179430F-F15B-D1CE-56ED-90FA951CE4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182" y="1665374"/>
            <a:ext cx="5368308" cy="393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263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237308" y="294486"/>
            <a:ext cx="730649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b="1" dirty="0">
                <a:latin typeface="Arial" panose="020B0604020202020204" pitchFamily="34" charset="0"/>
                <a:ea typeface="Source Sans Pro Black"/>
                <a:cs typeface="Arial" panose="020B0604020202020204" pitchFamily="34" charset="0"/>
              </a:rPr>
              <a:t>Diabetic Indicators vs. HE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B8C3F8-7239-FBD5-E9E0-BE3637776096}"/>
              </a:ext>
            </a:extLst>
          </p:cNvPr>
          <p:cNvSpPr txBox="1"/>
          <p:nvPr/>
        </p:nvSpPr>
        <p:spPr>
          <a:xfrm>
            <a:off x="237308" y="5547850"/>
            <a:ext cx="5175957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1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Mann-Whitney nonparametric test indicated that HbA1c levels were significantly higher in Hispanic (6.3 ± 1.4%) compared to non-Hispanic (5.8 ± 0.9%) participants</a:t>
            </a:r>
            <a:r>
              <a:rPr lang="en-US" sz="1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(p = 0.0003). </a:t>
            </a:r>
            <a:endParaRPr lang="en-US" sz="160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200" b="1" dirty="0">
              <a:latin typeface="Arial" panose="020B0604020202020204" pitchFamily="34" charset="0"/>
              <a:ea typeface="Source Sans Pro Black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448BFF-6AF2-BC4B-4C6A-0580643C91A7}"/>
              </a:ext>
            </a:extLst>
          </p:cNvPr>
          <p:cNvSpPr txBox="1"/>
          <p:nvPr/>
        </p:nvSpPr>
        <p:spPr>
          <a:xfrm>
            <a:off x="6096001" y="5547851"/>
            <a:ext cx="58586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12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Mann-Whitney nonparametric test indicated that fasting blood glucose levels were significantly higher in Hispanic (115.5 ± 35.5 mg/dL) compared to non-Hispanic (106.2 ± 32.3 mg/dL) participants </a:t>
            </a:r>
            <a:r>
              <a:rPr lang="en-US" sz="1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(p = 0.0011).  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sz="1200" dirty="0"/>
          </a:p>
        </p:txBody>
      </p:sp>
      <p:pic>
        <p:nvPicPr>
          <p:cNvPr id="6" name="Picture 5" descr="A graph showing the difference between hispanic and hispanic&#10;&#10;Description automatically generated">
            <a:extLst>
              <a:ext uri="{FF2B5EF4-FFF2-40B4-BE49-F238E27FC236}">
                <a16:creationId xmlns:a16="http://schemas.microsoft.com/office/drawing/2014/main" id="{0D42743F-EDEA-DD04-47DC-B58AA53266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08" y="1509645"/>
            <a:ext cx="5175957" cy="4119274"/>
          </a:xfrm>
          <a:prstGeom prst="rect">
            <a:avLst/>
          </a:prstGeom>
        </p:spPr>
      </p:pic>
      <p:pic>
        <p:nvPicPr>
          <p:cNvPr id="8" name="Picture 7" descr="A graph of a person with histograms&#10;&#10;Description automatically generated with medium confidence">
            <a:extLst>
              <a:ext uri="{FF2B5EF4-FFF2-40B4-BE49-F238E27FC236}">
                <a16:creationId xmlns:a16="http://schemas.microsoft.com/office/drawing/2014/main" id="{3DBC672F-F19E-9B26-E153-8D04393E40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09645"/>
            <a:ext cx="5799832" cy="411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562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237308" y="294486"/>
            <a:ext cx="730649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b="1" dirty="0">
                <a:latin typeface="Arial" panose="020B0604020202020204" pitchFamily="34" charset="0"/>
                <a:ea typeface="Source Sans Pro Black"/>
                <a:cs typeface="Arial" panose="020B0604020202020204" pitchFamily="34" charset="0"/>
              </a:rPr>
              <a:t>RBANS vs. HE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B8C3F8-7239-FBD5-E9E0-BE3637776096}"/>
              </a:ext>
            </a:extLst>
          </p:cNvPr>
          <p:cNvSpPr txBox="1"/>
          <p:nvPr/>
        </p:nvSpPr>
        <p:spPr>
          <a:xfrm>
            <a:off x="517671" y="5785615"/>
            <a:ext cx="525143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Mann-Whitney nonparametric test indicated that RBANS total scores were significantly lower in Hispanic (80.0 ± 13.3) compared to non-Hispanic (92.7 ± 12.9) participants </a:t>
            </a:r>
            <a:r>
              <a:rPr lang="en-US" sz="1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(p &lt; 0.0001). </a:t>
            </a:r>
            <a:endParaRPr lang="en-US" sz="120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200" b="1" dirty="0">
              <a:latin typeface="Arial" panose="020B0604020202020204" pitchFamily="34" charset="0"/>
              <a:ea typeface="Source Sans Pro Black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885D46-AC6B-8B03-8DA5-E390681571AF}"/>
              </a:ext>
            </a:extLst>
          </p:cNvPr>
          <p:cNvSpPr txBox="1"/>
          <p:nvPr/>
        </p:nvSpPr>
        <p:spPr>
          <a:xfrm>
            <a:off x="6422901" y="5783747"/>
            <a:ext cx="5251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Simple logistic regression of the relationship between RBANS total score and HE status 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showed significant negative association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(p &lt; 0.0001).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Dotted lines indicate 95% confidence intervals. </a:t>
            </a:r>
            <a:endParaRPr lang="en-US" sz="1200" dirty="0"/>
          </a:p>
          <a:p>
            <a:endParaRPr lang="en-US" sz="1200" dirty="0"/>
          </a:p>
        </p:txBody>
      </p:sp>
      <p:pic>
        <p:nvPicPr>
          <p:cNvPr id="6" name="Picture 5" descr="A graph of a number of numbers&#10;&#10;Description automatically generated">
            <a:extLst>
              <a:ext uri="{FF2B5EF4-FFF2-40B4-BE49-F238E27FC236}">
                <a16:creationId xmlns:a16="http://schemas.microsoft.com/office/drawing/2014/main" id="{955757A3-8B84-CEF2-CCE0-2C8A32B693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843" y="1563189"/>
            <a:ext cx="5251429" cy="4097712"/>
          </a:xfrm>
          <a:prstGeom prst="rect">
            <a:avLst/>
          </a:prstGeom>
        </p:spPr>
      </p:pic>
      <p:pic>
        <p:nvPicPr>
          <p:cNvPr id="8" name="Picture 7" descr="A graph of a person with red and blue lines&#10;&#10;Description automatically generated with medium confidence">
            <a:extLst>
              <a:ext uri="{FF2B5EF4-FFF2-40B4-BE49-F238E27FC236}">
                <a16:creationId xmlns:a16="http://schemas.microsoft.com/office/drawing/2014/main" id="{FB6D60D3-ED18-1D64-746E-FBA40618B4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71" y="1563189"/>
            <a:ext cx="5268487" cy="409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55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106680" y="316807"/>
            <a:ext cx="768749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b="1" dirty="0">
                <a:latin typeface="Arial" panose="020B0604020202020204" pitchFamily="34" charset="0"/>
                <a:ea typeface="Source Sans Pro Black"/>
                <a:cs typeface="Arial" panose="020B0604020202020204" pitchFamily="34" charset="0"/>
              </a:rPr>
              <a:t>Conclusions/Future Directions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B8C3F8-7239-FBD5-E9E0-BE3637776096}"/>
              </a:ext>
            </a:extLst>
          </p:cNvPr>
          <p:cNvSpPr txBox="1"/>
          <p:nvPr/>
        </p:nvSpPr>
        <p:spPr>
          <a:xfrm>
            <a:off x="106680" y="1442488"/>
            <a:ext cx="10862474" cy="47705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We found significant 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</a:rPr>
              <a:t>negative correlations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between RBANS and HbA1c, fasting blood glucose, consensus diabetes diagnosis, and HE status. </a:t>
            </a:r>
          </a:p>
          <a:p>
            <a:endParaRPr 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We identified significant </a:t>
            </a:r>
            <a:r>
              <a:rPr lang="en-US" sz="1600" b="1" dirty="0">
                <a:solidFill>
                  <a:srgbClr val="0432FF"/>
                </a:solidFill>
                <a:latin typeface="Arial" panose="020B0604020202020204" pitchFamily="34" charset="0"/>
              </a:rPr>
              <a:t>positive correlations</a:t>
            </a:r>
            <a:r>
              <a:rPr lang="en-US" sz="1600" dirty="0">
                <a:solidFill>
                  <a:srgbClr val="0432FF"/>
                </a:solidFill>
                <a:latin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between HE status and HbA1c, fasting blood glucose, and consensus diabetes diagnosis.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Further linear regression analysis revealed significant </a:t>
            </a:r>
            <a:r>
              <a:rPr lang="en-US" sz="1600" b="1" dirty="0">
                <a:latin typeface="Arial" panose="020B0604020202020204" pitchFamily="34" charset="0"/>
              </a:rPr>
              <a:t>negative associations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between RBANS and HbA1c, consensus diabetes diagnosis, and HE status.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Group comparisons revealed </a:t>
            </a:r>
            <a:r>
              <a:rPr lang="en-US" sz="16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HE was associated with </a:t>
            </a:r>
            <a:r>
              <a:rPr lang="en-US" sz="1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higher levels of diabetic indicators </a:t>
            </a:r>
            <a:r>
              <a:rPr lang="en-US" sz="16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and </a:t>
            </a:r>
            <a:r>
              <a:rPr lang="en-US" sz="1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greater levels of cognitive decline</a:t>
            </a:r>
            <a:r>
              <a:rPr lang="en-US" sz="16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/>
          </a:p>
          <a:p>
            <a:endParaRPr lang="en-US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T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hese disparities are important to consider when investigating areas to </a:t>
            </a:r>
            <a:r>
              <a:rPr lang="en-US" sz="1600" b="1" i="0" u="none" strike="noStrike" dirty="0">
                <a:effectLst/>
                <a:latin typeface="Arial" panose="020B0604020202020204" pitchFamily="34" charset="0"/>
              </a:rPr>
              <a:t>improve healthcare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in West Texas. For future projects, we plan to further characterize the relationship between cognitive decline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and 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diabetes through exploring various </a:t>
            </a:r>
            <a:r>
              <a:rPr lang="en-US" sz="1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RBANS subtests/domains 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including 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attention, language, visuospatial/constructional abilities, immediate memory, and delayed memory. </a:t>
            </a:r>
            <a:endParaRPr lang="en-US" sz="1600" b="1" dirty="0">
              <a:latin typeface="Arial" panose="020B0604020202020204" pitchFamily="34" charset="0"/>
              <a:ea typeface="Source Sans Pro Black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574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78792" y="281162"/>
            <a:ext cx="788678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b="1" dirty="0">
                <a:latin typeface="Arial" panose="020B0604020202020204" pitchFamily="34" charset="0"/>
                <a:ea typeface="Source Sans Pro Black"/>
                <a:cs typeface="Arial" panose="020B0604020202020204" pitchFamily="34" charset="0"/>
              </a:rPr>
              <a:t>Acknowledgements</a:t>
            </a:r>
            <a:r>
              <a:rPr lang="en-US" sz="3800" b="1" dirty="0">
                <a:latin typeface="Arial" panose="020B0604020202020204" pitchFamily="34" charset="0"/>
                <a:ea typeface="Source Sans Pro Black"/>
                <a:cs typeface="Arial" panose="020B0604020202020204" pitchFamily="34" charset="0"/>
              </a:rPr>
              <a:t>/References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B8C3F8-7239-FBD5-E9E0-BE3637776096}"/>
              </a:ext>
            </a:extLst>
          </p:cNvPr>
          <p:cNvSpPr txBox="1"/>
          <p:nvPr/>
        </p:nvSpPr>
        <p:spPr>
          <a:xfrm>
            <a:off x="237308" y="1442488"/>
            <a:ext cx="6931264" cy="24006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 would like to thank the Garrison Institute on Aging (GIA) staff for providing the variables. Special thanks to Dr. Volker Neugebauer (GIA) and Veronica Molinar-Lopez (Project FRONTIER).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200" b="1" dirty="0">
              <a:latin typeface="Arial" panose="020B0604020202020204" pitchFamily="34" charset="0"/>
              <a:ea typeface="Source Sans Pro Black"/>
              <a:cs typeface="Arial" panose="020B0604020202020204" pitchFamily="34" charset="0"/>
            </a:endParaRPr>
          </a:p>
        </p:txBody>
      </p:sp>
      <p:pic>
        <p:nvPicPr>
          <p:cNvPr id="6" name="Picture 5" descr="A black and red logo&#10;&#10;Description automatically generated">
            <a:extLst>
              <a:ext uri="{FF2B5EF4-FFF2-40B4-BE49-F238E27FC236}">
                <a16:creationId xmlns:a16="http://schemas.microsoft.com/office/drawing/2014/main" id="{5B350932-9ED1-450A-0BBD-2241806155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549" y="3843145"/>
            <a:ext cx="4832564" cy="2621549"/>
          </a:xfrm>
          <a:prstGeom prst="rect">
            <a:avLst/>
          </a:prstGeom>
        </p:spPr>
      </p:pic>
      <p:pic>
        <p:nvPicPr>
          <p:cNvPr id="2" name="Picture 1" descr="A logo for a university health science&#10;&#10;Description automatically generated">
            <a:extLst>
              <a:ext uri="{FF2B5EF4-FFF2-40B4-BE49-F238E27FC236}">
                <a16:creationId xmlns:a16="http://schemas.microsoft.com/office/drawing/2014/main" id="{4266854A-B170-7516-A103-C56DEEA34D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549" y="1549865"/>
            <a:ext cx="4832564" cy="21597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1792BE-DA5B-4292-CE79-1B6428D1F6FD}"/>
              </a:ext>
            </a:extLst>
          </p:cNvPr>
          <p:cNvSpPr txBox="1"/>
          <p:nvPr/>
        </p:nvSpPr>
        <p:spPr>
          <a:xfrm>
            <a:off x="301412" y="3930944"/>
            <a:ext cx="7089780" cy="3116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+mj-lt"/>
              <a:buAutoNum type="arabicPeriod"/>
            </a:pP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Dyer, A. H., Briggs, R., Laird, E., Hoey, L., Hughes, C. F., McNulty, H., Ward, M., Strain, J., Molloy, A. M., Cunningham, C., &amp; McCarroll, K. (2021). Glycated haemoglobin (HbA1c), diabetes and neuropsychological performance in community-dwelling older adults. </a:t>
            </a:r>
            <a:r>
              <a:rPr lang="en-US" sz="105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Diabetic Medicine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(11), e14668. https://doi.org/10.1111/dme.14668</a:t>
            </a:r>
            <a:endParaRPr lang="en-US" sz="105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Zheng, F., Yan, L., Yang, Z., Zhong, B., &amp; Xie, W. (2018). HbA1c, diabetes and cognitive decline: The English Longitudinal Study of Ageing. </a:t>
            </a:r>
            <a:r>
              <a:rPr lang="en-US" sz="105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Diabetologia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61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(4), 839–848. https://doi.org/10.1007/s00125-017-4541-7</a:t>
            </a:r>
            <a:endParaRPr lang="en-US" sz="105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Aguayo-Mazzucato, C., Diaque, P., Hernandez, S., Rosas, S., Kostic, A., &amp; Caballero, A. E. (2019). Understanding the growing epidemic of type 2 diabetes in the Hispanic population living in the United States. </a:t>
            </a:r>
            <a:r>
              <a:rPr lang="en-US" sz="105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Diabetes/Metabolism Research and Reviews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(2), e3097. https://doi.org/10.1002/dmrr.3097</a:t>
            </a:r>
            <a:endParaRPr lang="en-US" sz="105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Hall, J. R., Balldin, V. H., Gamboa, A., Edwards, M. L., Johnson, L. A., &amp; O’Bryant, S. E. (2018). Texas Mexican American Adult Normative Studies: Normative data for the Repeatable Battery for the Assessment of Neuropsychological Status (RBANS). </a:t>
            </a:r>
            <a:r>
              <a:rPr lang="en-US" sz="105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Developmental Neuropsychology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43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(1), 27–35. https://doi.org/10.1080/87565641.2017.1401629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5. Johnson, L. A., Gamboa, A., Vintimilla, R., Cheatwood, A. J., Grant, A., Trivedi, A., Edwards, M., Hall, J. R., &amp; O’Bryant, S. E. (2015). Comorbid depression and diabetes as a risk for mild cognitive impairment and Alzheimer’s disease in elderly Mexican Americans. </a:t>
            </a:r>
            <a:r>
              <a:rPr lang="en-US" sz="1050" i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Journal of Alzheimer’s Disease</a:t>
            </a:r>
            <a:r>
              <a:rPr lang="en-US" sz="105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US" sz="1050" i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47</a:t>
            </a:r>
            <a:r>
              <a:rPr lang="en-US" sz="105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(1), 129–136. https://doi.org/10.3233/JAD-142907</a:t>
            </a:r>
            <a:endParaRPr lang="en-US" sz="105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351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311</TotalTime>
  <Words>1141</Words>
  <Application>Microsoft Macintosh PowerPoint</Application>
  <PresentationFormat>Widescreen</PresentationFormat>
  <Paragraphs>96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Roboto</vt:lpstr>
      <vt:lpstr>Source Sans Pro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Campuzano, Erica</dc:creator>
  <cp:lastModifiedBy>Riley Mccready</cp:lastModifiedBy>
  <cp:revision>367</cp:revision>
  <dcterms:created xsi:type="dcterms:W3CDTF">2023-03-20T19:13:22Z</dcterms:created>
  <dcterms:modified xsi:type="dcterms:W3CDTF">2024-03-05T21:04:03Z</dcterms:modified>
</cp:coreProperties>
</file>