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4"/>
  </p:notesMasterIdLst>
  <p:sldIdLst>
    <p:sldId id="268" r:id="rId2"/>
    <p:sldId id="257" r:id="rId3"/>
    <p:sldId id="258" r:id="rId4"/>
    <p:sldId id="259" r:id="rId5"/>
    <p:sldId id="261" r:id="rId6"/>
    <p:sldId id="260" r:id="rId7"/>
    <p:sldId id="262" r:id="rId8"/>
    <p:sldId id="263" r:id="rId9"/>
    <p:sldId id="264" r:id="rId10"/>
    <p:sldId id="265" r:id="rId11"/>
    <p:sldId id="266" r:id="rId12"/>
    <p:sldId id="267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BD49"/>
    <a:srgbClr val="990000"/>
    <a:srgbClr val="9F0100"/>
    <a:srgbClr val="F46946"/>
    <a:srgbClr val="FFF4DE"/>
    <a:srgbClr val="AE4B4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833" autoAdjust="0"/>
    <p:restoredTop sz="94653"/>
  </p:normalViewPr>
  <p:slideViewPr>
    <p:cSldViewPr snapToGrid="0">
      <p:cViewPr>
        <p:scale>
          <a:sx n="106" d="100"/>
          <a:sy n="106" d="100"/>
        </p:scale>
        <p:origin x="616" y="9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Chart%20in%20Microsoft%20PowerPoint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1800">
                <a:latin typeface="Calibri" panose="020F0502020204030204" pitchFamily="34" charset="0"/>
                <a:cs typeface="Calibri" panose="020F0502020204030204" pitchFamily="34" charset="0"/>
              </a:rPr>
              <a:t>El</a:t>
            </a:r>
            <a:r>
              <a:rPr lang="en-US" sz="1800" baseline="0">
                <a:latin typeface="Calibri" panose="020F0502020204030204" pitchFamily="34" charset="0"/>
                <a:cs typeface="Calibri" panose="020F0502020204030204" pitchFamily="34" charset="0"/>
              </a:rPr>
              <a:t> Paso's elderly growth rate in 5 years</a:t>
            </a:r>
            <a:endParaRPr lang="en-US" sz="1800">
              <a:latin typeface="Calibri" panose="020F0502020204030204" pitchFamily="34" charset="0"/>
              <a:cs typeface="Calibri" panose="020F0502020204030204" pitchFamily="34" charset="0"/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'[Chart in Microsoft PowerPoint]Sheet1'!$B$1</c:f>
              <c:strCache>
                <c:ptCount val="1"/>
                <c:pt idx="0">
                  <c:v>Percent Increase in 5 years</c:v>
                </c:pt>
              </c:strCache>
            </c:strRef>
          </c:tx>
          <c:spPr>
            <a:solidFill>
              <a:schemeClr val="accent1"/>
            </a:solidFill>
            <a:ln>
              <a:solidFill>
                <a:srgbClr val="0070C0"/>
              </a:solidFill>
            </a:ln>
            <a:effectLst/>
          </c:spPr>
          <c:invertIfNegative val="0"/>
          <c:dPt>
            <c:idx val="1"/>
            <c:invertIfNegative val="0"/>
            <c:bubble3D val="0"/>
            <c:spPr>
              <a:solidFill>
                <a:schemeClr val="accent1"/>
              </a:solidFill>
              <a:ln>
                <a:solidFill>
                  <a:srgbClr val="0070C0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4316-4242-86A6-98C807974C84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1"/>
              </a:solidFill>
              <a:ln>
                <a:solidFill>
                  <a:srgbClr val="0070C0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4316-4242-86A6-98C807974C84}"/>
              </c:ext>
            </c:extLst>
          </c:dPt>
          <c:cat>
            <c:strRef>
              <c:f>'[Chart in Microsoft PowerPoint]Sheet1'!$A$2:$A$5</c:f>
              <c:strCache>
                <c:ptCount val="4"/>
                <c:pt idx="0">
                  <c:v>60-64 year olds</c:v>
                </c:pt>
                <c:pt idx="1">
                  <c:v>65-69 year olds</c:v>
                </c:pt>
                <c:pt idx="2">
                  <c:v>70-74 year olds</c:v>
                </c:pt>
                <c:pt idx="3">
                  <c:v>75-79 year olds</c:v>
                </c:pt>
              </c:strCache>
            </c:strRef>
          </c:cat>
          <c:val>
            <c:numRef>
              <c:f>'[Chart in Microsoft PowerPoint]Sheet1'!$B$2:$B$5</c:f>
              <c:numCache>
                <c:formatCode>0.00%</c:formatCode>
                <c:ptCount val="4"/>
                <c:pt idx="0">
                  <c:v>0.13300000000000001</c:v>
                </c:pt>
                <c:pt idx="1">
                  <c:v>0.159</c:v>
                </c:pt>
                <c:pt idx="2">
                  <c:v>0.29599999999999999</c:v>
                </c:pt>
                <c:pt idx="3">
                  <c:v>0.121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4316-4242-86A6-98C807974C84}"/>
            </c:ext>
          </c:extLst>
        </c:ser>
        <c:ser>
          <c:idx val="1"/>
          <c:order val="1"/>
          <c:tx>
            <c:strRef>
              <c:f>'[Chart in Microsoft PowerPoint]Sheet1'!$C$1</c:f>
              <c:strCache>
                <c:ptCount val="1"/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'[Chart in Microsoft PowerPoint]Sheet1'!$A$2:$A$5</c:f>
              <c:strCache>
                <c:ptCount val="4"/>
                <c:pt idx="0">
                  <c:v>60-64 year olds</c:v>
                </c:pt>
                <c:pt idx="1">
                  <c:v>65-69 year olds</c:v>
                </c:pt>
                <c:pt idx="2">
                  <c:v>70-74 year olds</c:v>
                </c:pt>
                <c:pt idx="3">
                  <c:v>75-79 year olds</c:v>
                </c:pt>
              </c:strCache>
            </c:strRef>
          </c:cat>
          <c:val>
            <c:numRef>
              <c:f>'[Chart in Microsoft PowerPoint]Sheet1'!$C$2:$C$5</c:f>
              <c:numCache>
                <c:formatCode>General</c:formatCode>
                <c:ptCount val="4"/>
              </c:numCache>
            </c:numRef>
          </c:val>
          <c:extLst>
            <c:ext xmlns:c16="http://schemas.microsoft.com/office/drawing/2014/chart" uri="{C3380CC4-5D6E-409C-BE32-E72D297353CC}">
              <c16:uniqueId val="{00000005-4316-4242-86A6-98C807974C84}"/>
            </c:ext>
          </c:extLst>
        </c:ser>
        <c:ser>
          <c:idx val="2"/>
          <c:order val="2"/>
          <c:tx>
            <c:strRef>
              <c:f>'[Chart in Microsoft PowerPoint]Sheet1'!$D$1</c:f>
              <c:strCache>
                <c:ptCount val="1"/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'[Chart in Microsoft PowerPoint]Sheet1'!$A$2:$A$5</c:f>
              <c:strCache>
                <c:ptCount val="4"/>
                <c:pt idx="0">
                  <c:v>60-64 year olds</c:v>
                </c:pt>
                <c:pt idx="1">
                  <c:v>65-69 year olds</c:v>
                </c:pt>
                <c:pt idx="2">
                  <c:v>70-74 year olds</c:v>
                </c:pt>
                <c:pt idx="3">
                  <c:v>75-79 year olds</c:v>
                </c:pt>
              </c:strCache>
            </c:strRef>
          </c:cat>
          <c:val>
            <c:numRef>
              <c:f>'[Chart in Microsoft PowerPoint]Sheet1'!$D$2:$D$5</c:f>
              <c:numCache>
                <c:formatCode>General</c:formatCode>
                <c:ptCount val="4"/>
              </c:numCache>
            </c:numRef>
          </c:val>
          <c:extLst>
            <c:ext xmlns:c16="http://schemas.microsoft.com/office/drawing/2014/chart" uri="{C3380CC4-5D6E-409C-BE32-E72D297353CC}">
              <c16:uniqueId val="{00000006-4316-4242-86A6-98C807974C8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737800368"/>
        <c:axId val="737802080"/>
      </c:barChart>
      <c:catAx>
        <c:axId val="73780036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737802080"/>
        <c:crosses val="autoZero"/>
        <c:auto val="1"/>
        <c:lblAlgn val="ctr"/>
        <c:lblOffset val="100"/>
        <c:noMultiLvlLbl val="0"/>
      </c:catAx>
      <c:valAx>
        <c:axId val="73780208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73780036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31BBE82-CA5B-E94B-B5D5-3100B8138592}" type="datetimeFigureOut">
              <a:rPr lang="en-US" smtClean="0"/>
              <a:t>3/8/24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FB09912-89FC-A047-ABA9-6DD8192969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49587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Source: </a:t>
            </a:r>
            <a:br>
              <a:rPr lang="en-US" dirty="0"/>
            </a:br>
            <a:r>
              <a:rPr lang="en-US" dirty="0"/>
              <a:t>https://</a:t>
            </a:r>
            <a:r>
              <a:rPr lang="en-US" dirty="0" err="1"/>
              <a:t>www.cdc.gov</a:t>
            </a:r>
            <a:r>
              <a:rPr lang="en-US" dirty="0"/>
              <a:t>/</a:t>
            </a:r>
            <a:r>
              <a:rPr lang="en-US" dirty="0" err="1"/>
              <a:t>nchs</a:t>
            </a:r>
            <a:r>
              <a:rPr lang="en-US" dirty="0"/>
              <a:t>/</a:t>
            </a:r>
          </a:p>
          <a:p>
            <a:r>
              <a:rPr lang="en-US" dirty="0"/>
              <a:t>https://</a:t>
            </a:r>
            <a:r>
              <a:rPr lang="en-US" dirty="0" err="1"/>
              <a:t>www.ncbi.nlm.nih.gov</a:t>
            </a:r>
            <a:r>
              <a:rPr lang="en-US" dirty="0"/>
              <a:t>/</a:t>
            </a:r>
            <a:r>
              <a:rPr lang="en-US" dirty="0" err="1"/>
              <a:t>pmc</a:t>
            </a:r>
            <a:r>
              <a:rPr lang="en-US" dirty="0"/>
              <a:t>/articles/PMC3010729/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B09912-89FC-A047-ABA9-6DD81929693C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277998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>
              <a:spcBef>
                <a:spcPts val="0"/>
              </a:spcBef>
              <a:spcAft>
                <a:spcPts val="0"/>
              </a:spcAft>
            </a:pP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1. Fear of Injury as a Barrier to Exercise:</a:t>
            </a:r>
            <a:endParaRPr lang="en-US" b="0" dirty="0">
              <a:effectLst/>
            </a:endParaRPr>
          </a:p>
          <a:p>
            <a:pPr rtl="0">
              <a:spcBef>
                <a:spcPts val="0"/>
              </a:spcBef>
              <a:spcAft>
                <a:spcPts val="0"/>
              </a:spcAft>
            </a:pP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   - Source: Keogh, J. W. L., &amp; </a:t>
            </a:r>
            <a:r>
              <a:rPr lang="en-US" sz="1800" b="0" i="0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Winwood</a:t>
            </a: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, P. W. (2017). The Epidemiology of Injuries Across the Weight-Training Sports. Sports Medicine, 47(3), 479–501. [Link](https://</a:t>
            </a:r>
            <a:r>
              <a:rPr lang="en-US" sz="1800" b="0" i="0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link.springer.com</a:t>
            </a: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/article/10.1007/s40279-016-0575-0)</a:t>
            </a:r>
            <a:endParaRPr lang="en-US" b="0" dirty="0">
              <a:effectLst/>
            </a:endParaRPr>
          </a:p>
          <a:p>
            <a:pPr rtl="0">
              <a:spcBef>
                <a:spcPts val="0"/>
              </a:spcBef>
              <a:spcAft>
                <a:spcPts val="0"/>
              </a:spcAft>
            </a:pP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     - This study provides insights into injury rates across various weight-training sports, highlighting the lower risk compared to other activities.</a:t>
            </a:r>
            <a:endParaRPr lang="en-US" b="0" dirty="0">
              <a:effectLst/>
            </a:endParaRPr>
          </a:p>
          <a:p>
            <a:pPr rtl="0">
              <a:spcBef>
                <a:spcPts val="0"/>
              </a:spcBef>
              <a:spcAft>
                <a:spcPts val="0"/>
              </a:spcAft>
            </a:pPr>
            <a:br>
              <a:rPr lang="en-US" b="0" dirty="0">
                <a:effectLst/>
              </a:rPr>
            </a:b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2. Injury Rates in Weight Training vs. Other Sports:</a:t>
            </a:r>
            <a:endParaRPr lang="en-US" b="0" dirty="0">
              <a:effectLst/>
            </a:endParaRPr>
          </a:p>
          <a:p>
            <a:pPr rtl="0">
              <a:spcBef>
                <a:spcPts val="0"/>
              </a:spcBef>
              <a:spcAft>
                <a:spcPts val="0"/>
              </a:spcAft>
            </a:pP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   - Source: van Gent, R. N., </a:t>
            </a:r>
            <a:r>
              <a:rPr lang="en-US" sz="1800" b="0" i="0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Siem</a:t>
            </a: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, D., van </a:t>
            </a:r>
            <a:r>
              <a:rPr lang="en-US" sz="1800" b="0" i="0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Middelkoop</a:t>
            </a: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, M., van </a:t>
            </a:r>
            <a:r>
              <a:rPr lang="en-US" sz="1800" b="0" i="0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Os</a:t>
            </a: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, A. G., </a:t>
            </a:r>
            <a:r>
              <a:rPr lang="en-US" sz="1800" b="0" i="0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Bierma</a:t>
            </a: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-Zeinstra, S. M. A., &amp; </a:t>
            </a:r>
            <a:r>
              <a:rPr lang="en-US" sz="1800" b="0" i="0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Koes</a:t>
            </a: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, B. W. (2007). Incidence and Determinants of Lower Extremity Running Injuries in Long Distance Runners: A Systematic Review. British Journal of Sports Medicine, 41(8), 469-480. [Link](https://</a:t>
            </a:r>
            <a:r>
              <a:rPr lang="en-US" sz="1800" b="0" i="0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bjsm.bmj.com</a:t>
            </a: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/content/41/8/469)</a:t>
            </a:r>
            <a:endParaRPr lang="en-US" b="0" dirty="0">
              <a:effectLst/>
            </a:endParaRPr>
          </a:p>
          <a:p>
            <a:pPr rtl="0">
              <a:spcBef>
                <a:spcPts val="0"/>
              </a:spcBef>
              <a:spcAft>
                <a:spcPts val="0"/>
              </a:spcAft>
            </a:pP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     - This source compares injury rates in running, providing context for the relative safety of weight training.</a:t>
            </a:r>
            <a:endParaRPr lang="en-US" b="0" dirty="0">
              <a:effectLst/>
            </a:endParaRPr>
          </a:p>
          <a:p>
            <a:pPr rtl="0">
              <a:spcBef>
                <a:spcPts val="0"/>
              </a:spcBef>
              <a:spcAft>
                <a:spcPts val="0"/>
              </a:spcAft>
            </a:pPr>
            <a:br>
              <a:rPr lang="en-US" b="0" dirty="0">
                <a:effectLst/>
              </a:rPr>
            </a:b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3. Addressing Exercise Fears in Healthcare:</a:t>
            </a:r>
            <a:endParaRPr lang="en-US" b="0" dirty="0">
              <a:effectLst/>
            </a:endParaRPr>
          </a:p>
          <a:p>
            <a:pPr rtl="0">
              <a:spcBef>
                <a:spcPts val="0"/>
              </a:spcBef>
              <a:spcAft>
                <a:spcPts val="0"/>
              </a:spcAft>
            </a:pP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   - Source: </a:t>
            </a:r>
            <a:r>
              <a:rPr lang="en-US" sz="1800" b="0" i="0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Sallis</a:t>
            </a: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, R. E. (2009). Exercise is medicine and physicians need to prescribe it! British Journal of Sports Medicine, 43(1), 3-4. [Link](https://</a:t>
            </a:r>
            <a:r>
              <a:rPr lang="en-US" sz="1800" b="0" i="0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bjsm.bmj.com</a:t>
            </a: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/content/43/1/3)</a:t>
            </a:r>
            <a:endParaRPr lang="en-US" b="0" dirty="0">
              <a:effectLst/>
            </a:endParaRPr>
          </a:p>
          <a:p>
            <a:pPr rtl="0">
              <a:spcBef>
                <a:spcPts val="0"/>
              </a:spcBef>
              <a:spcAft>
                <a:spcPts val="0"/>
              </a:spcAft>
            </a:pP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     - Although not directly related to the fear of injury, this article emphasizes the role of healthcare professionals in prescribing exercise as a means to overcome barriers to participation.</a:t>
            </a:r>
            <a:endParaRPr lang="en-US" b="0" dirty="0">
              <a:effectLst/>
            </a:endParaRPr>
          </a:p>
          <a:p>
            <a:br>
              <a:rPr lang="en-US" dirty="0"/>
            </a:b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B09912-89FC-A047-ABA9-6DD81929693C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110497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>
              <a:spcBef>
                <a:spcPts val="0"/>
              </a:spcBef>
              <a:spcAft>
                <a:spcPts val="0"/>
              </a:spcAft>
            </a:pP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Source Citations:</a:t>
            </a:r>
            <a:endParaRPr lang="en-US" b="0" dirty="0">
              <a:effectLst/>
            </a:endParaRPr>
          </a:p>
          <a:p>
            <a:pPr rtl="0">
              <a:spcBef>
                <a:spcPts val="0"/>
              </a:spcBef>
              <a:spcAft>
                <a:spcPts val="0"/>
              </a:spcAft>
            </a:pP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- For effectiveness of physical activity counseling: https://</a:t>
            </a:r>
            <a:r>
              <a:rPr lang="en-US" sz="1800" b="0" i="0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www.bmj.com</a:t>
            </a: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/content/344/bmj.e1389</a:t>
            </a:r>
            <a:endParaRPr lang="en-US" b="0" dirty="0">
              <a:effectLst/>
            </a:endParaRPr>
          </a:p>
          <a:p>
            <a:pPr rtl="0">
              <a:spcBef>
                <a:spcPts val="0"/>
              </a:spcBef>
              <a:spcAft>
                <a:spcPts val="0"/>
              </a:spcAft>
            </a:pP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- For comparison with smoking cessation counseling: https://</a:t>
            </a:r>
            <a:r>
              <a:rPr lang="en-US" sz="1800" b="0" i="0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pubmed.ncbi.nlm.nih.gov</a:t>
            </a: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/18425860/</a:t>
            </a:r>
            <a:endParaRPr lang="en-US" b="0" dirty="0">
              <a:effectLst/>
            </a:endParaRPr>
          </a:p>
          <a:p>
            <a:br>
              <a:rPr lang="en-US" dirty="0"/>
            </a:b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B09912-89FC-A047-ABA9-6DD81929693C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125620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B09912-89FC-A047-ABA9-6DD81929693C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812916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B09912-89FC-A047-ABA9-6DD81929693C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60346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3/8/24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53878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3/8/24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29054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3/8/24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94456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3/8/24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91384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3/8/24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15245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3/8/24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30920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3/8/24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31723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3/8/24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03125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3/8/24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63889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3/8/24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18414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3/8/24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89582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6CE7D5-CF57-46EF-B807-FDD0502418D4}" type="datetimeFigureOut">
              <a:rPr lang="en-US" smtClean="0"/>
              <a:t>3/8/24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09540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8FBE29CF-7C93-0F96-DC9D-672A3213C450}"/>
              </a:ext>
            </a:extLst>
          </p:cNvPr>
          <p:cNvSpPr/>
          <p:nvPr/>
        </p:nvSpPr>
        <p:spPr>
          <a:xfrm>
            <a:off x="-228600" y="-288758"/>
            <a:ext cx="12849726" cy="8145379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464343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4D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3" descr="A picture containing text, outdoor, water, sunset&#10;&#10;Description automatically generated">
            <a:extLst>
              <a:ext uri="{FF2B5EF4-FFF2-40B4-BE49-F238E27FC236}">
                <a16:creationId xmlns:a16="http://schemas.microsoft.com/office/drawing/2014/main" id="{D39784BA-CF14-A97F-24BE-1254DFCBBCA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39468" b="41829"/>
          <a:stretch/>
        </p:blipFill>
        <p:spPr>
          <a:xfrm>
            <a:off x="0" y="0"/>
            <a:ext cx="12192000" cy="1268703"/>
          </a:xfrm>
          <a:prstGeom prst="rect">
            <a:avLst/>
          </a:prstGeom>
        </p:spPr>
      </p:pic>
      <p:pic>
        <p:nvPicPr>
          <p:cNvPr id="16" name="Picture 4" descr="Logo, company name&#10;&#10;Description automatically generated">
            <a:extLst>
              <a:ext uri="{FF2B5EF4-FFF2-40B4-BE49-F238E27FC236}">
                <a16:creationId xmlns:a16="http://schemas.microsoft.com/office/drawing/2014/main" id="{FC0CC724-7B08-0DAA-FEB2-21E5DDF2CB8B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5290" t="18902" r="17125" b="28354"/>
          <a:stretch/>
        </p:blipFill>
        <p:spPr>
          <a:xfrm>
            <a:off x="10947648" y="241388"/>
            <a:ext cx="1053488" cy="783305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2A155CF9-67FB-8792-F912-7AA8DC94BB10}"/>
              </a:ext>
            </a:extLst>
          </p:cNvPr>
          <p:cNvSpPr txBox="1"/>
          <p:nvPr/>
        </p:nvSpPr>
        <p:spPr>
          <a:xfrm>
            <a:off x="5964145" y="173785"/>
            <a:ext cx="5005009" cy="92333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r"/>
            <a:r>
              <a:rPr lang="en-US" b="1" dirty="0">
                <a:latin typeface="Calibri"/>
                <a:cs typeface="Calibri"/>
              </a:rPr>
              <a:t>2nd ANNUAL</a:t>
            </a:r>
            <a:endParaRPr lang="en-US" dirty="0"/>
          </a:p>
          <a:p>
            <a:pPr algn="r"/>
            <a:r>
              <a:rPr lang="en-US" b="1" dirty="0">
                <a:latin typeface="Calibri"/>
                <a:cs typeface="Calibri"/>
              </a:rPr>
              <a:t>WEST TEXAS HEALTH DISPARITIES</a:t>
            </a:r>
          </a:p>
          <a:p>
            <a:pPr algn="r"/>
            <a:r>
              <a:rPr lang="en-US" b="1" dirty="0">
                <a:latin typeface="Calibri"/>
                <a:cs typeface="Calibri"/>
              </a:rPr>
              <a:t>RESEARCH SYMPOSIUM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18F2412-BCC7-D646-3D84-C1DD96DEA5B1}"/>
              </a:ext>
            </a:extLst>
          </p:cNvPr>
          <p:cNvSpPr txBox="1"/>
          <p:nvPr/>
        </p:nvSpPr>
        <p:spPr>
          <a:xfrm>
            <a:off x="15874" y="1345235"/>
            <a:ext cx="795153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>
                <a:latin typeface="+mj-lt"/>
                <a:cs typeface="Arial" panose="020B0604020202020204" pitchFamily="34" charset="0"/>
              </a:rPr>
              <a:t>Enhancing strength training participation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49A6290-24BC-EDFA-55C5-401FBDE339AE}"/>
              </a:ext>
            </a:extLst>
          </p:cNvPr>
          <p:cNvSpPr txBox="1"/>
          <p:nvPr/>
        </p:nvSpPr>
        <p:spPr>
          <a:xfrm>
            <a:off x="15874" y="2068098"/>
            <a:ext cx="10573672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rtl="0">
              <a:spcBef>
                <a:spcPts val="0"/>
              </a:spcBef>
              <a:spcAft>
                <a:spcPts val="0"/>
              </a:spcAft>
            </a:pP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  -</a:t>
            </a:r>
            <a:r>
              <a:rPr lang="en-US" sz="180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Current trends </a:t>
            </a: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in Texas and demographic changes in El Paso underline the need for weight bearing exercise prescription 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for all, especially the elderly. </a:t>
            </a:r>
            <a:endParaRPr lang="en-US" sz="1800" b="0" i="0" u="none" strike="noStrike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rtl="0">
              <a:spcBef>
                <a:spcPts val="0"/>
              </a:spcBef>
              <a:spcAft>
                <a:spcPts val="0"/>
              </a:spcAft>
            </a:pPr>
            <a:endParaRPr lang="en-US" sz="2400" b="0" dirty="0">
              <a:effectLst/>
            </a:endParaRPr>
          </a:p>
          <a:p>
            <a:pPr rtl="0">
              <a:spcBef>
                <a:spcPts val="0"/>
              </a:spcBef>
              <a:spcAft>
                <a:spcPts val="0"/>
              </a:spcAft>
            </a:pP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  -Addressing barriers and cultural disparities is crucial for enhancing exercise participation</a:t>
            </a:r>
          </a:p>
          <a:p>
            <a:pPr rtl="0">
              <a:spcBef>
                <a:spcPts val="0"/>
              </a:spcBef>
              <a:spcAft>
                <a:spcPts val="0"/>
              </a:spcAft>
            </a:pPr>
            <a:endParaRPr lang="en-US" sz="2400" b="0" dirty="0">
              <a:effectLst/>
            </a:endParaRPr>
          </a:p>
          <a:p>
            <a:pPr rtl="0">
              <a:spcBef>
                <a:spcPts val="0"/>
              </a:spcBef>
              <a:spcAft>
                <a:spcPts val="0"/>
              </a:spcAft>
            </a:pP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  -Clinicians play a vital role</a:t>
            </a:r>
          </a:p>
          <a:p>
            <a:pPr rtl="0">
              <a:spcBef>
                <a:spcPts val="0"/>
              </a:spcBef>
              <a:spcAft>
                <a:spcPts val="0"/>
              </a:spcAft>
            </a:pPr>
            <a:endParaRPr lang="en-US" sz="2400" b="0" dirty="0">
              <a:effectLst/>
            </a:endParaRPr>
          </a:p>
          <a:p>
            <a:pPr rtl="0">
              <a:spcBef>
                <a:spcPts val="0"/>
              </a:spcBef>
              <a:spcAft>
                <a:spcPts val="0"/>
              </a:spcAft>
            </a:pP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  -Beyond immediate barriers, exploring nuanced challenges like integrating exercise promotion into healthcare, overcoming educational gaps in medical training, and improving exercise prescription accuracy are essential.</a:t>
            </a:r>
          </a:p>
          <a:p>
            <a:pPr rtl="0">
              <a:spcBef>
                <a:spcPts val="0"/>
              </a:spcBef>
              <a:spcAft>
                <a:spcPts val="0"/>
              </a:spcAft>
            </a:pPr>
            <a:endParaRPr lang="en-US" sz="2400" b="0" dirty="0">
              <a:effectLst/>
            </a:endParaRPr>
          </a:p>
          <a:p>
            <a:pPr rtl="0">
              <a:spcBef>
                <a:spcPts val="0"/>
              </a:spcBef>
              <a:spcAft>
                <a:spcPts val="0"/>
              </a:spcAft>
            </a:pP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  -Let's commit to raising awareness and educating both clinicians and patients about the life-enhancing benefits of regular strength training!</a:t>
            </a:r>
            <a:br>
              <a:rPr lang="en-US" sz="2400" dirty="0"/>
            </a:br>
            <a:br>
              <a:rPr lang="en-US" sz="2400" dirty="0"/>
            </a:b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52080243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4D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3" descr="A picture containing text, outdoor, water, sunset&#10;&#10;Description automatically generated">
            <a:extLst>
              <a:ext uri="{FF2B5EF4-FFF2-40B4-BE49-F238E27FC236}">
                <a16:creationId xmlns:a16="http://schemas.microsoft.com/office/drawing/2014/main" id="{D39784BA-CF14-A97F-24BE-1254DFCBBCA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39468" b="41829"/>
          <a:stretch/>
        </p:blipFill>
        <p:spPr>
          <a:xfrm>
            <a:off x="0" y="0"/>
            <a:ext cx="12192000" cy="1268703"/>
          </a:xfrm>
          <a:prstGeom prst="rect">
            <a:avLst/>
          </a:prstGeom>
        </p:spPr>
      </p:pic>
      <p:pic>
        <p:nvPicPr>
          <p:cNvPr id="16" name="Picture 4" descr="Logo, company name&#10;&#10;Description automatically generated">
            <a:extLst>
              <a:ext uri="{FF2B5EF4-FFF2-40B4-BE49-F238E27FC236}">
                <a16:creationId xmlns:a16="http://schemas.microsoft.com/office/drawing/2014/main" id="{FC0CC724-7B08-0DAA-FEB2-21E5DDF2CB8B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5290" t="18902" r="17125" b="28354"/>
          <a:stretch/>
        </p:blipFill>
        <p:spPr>
          <a:xfrm>
            <a:off x="10947648" y="241388"/>
            <a:ext cx="1053488" cy="783305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2A155CF9-67FB-8792-F912-7AA8DC94BB10}"/>
              </a:ext>
            </a:extLst>
          </p:cNvPr>
          <p:cNvSpPr txBox="1"/>
          <p:nvPr/>
        </p:nvSpPr>
        <p:spPr>
          <a:xfrm>
            <a:off x="5964145" y="173785"/>
            <a:ext cx="5005009" cy="92333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r"/>
            <a:r>
              <a:rPr lang="en-US" b="1" dirty="0">
                <a:latin typeface="Calibri"/>
                <a:cs typeface="Calibri"/>
              </a:rPr>
              <a:t>2nd ANNUAL</a:t>
            </a:r>
            <a:endParaRPr lang="en-US" dirty="0"/>
          </a:p>
          <a:p>
            <a:pPr algn="r"/>
            <a:r>
              <a:rPr lang="en-US" b="1" dirty="0">
                <a:latin typeface="Calibri"/>
                <a:cs typeface="Calibri"/>
              </a:rPr>
              <a:t>WEST TEXAS HEALTH DISPARITIES</a:t>
            </a:r>
          </a:p>
          <a:p>
            <a:pPr algn="r"/>
            <a:r>
              <a:rPr lang="en-US" b="1" dirty="0">
                <a:latin typeface="Calibri"/>
                <a:cs typeface="Calibri"/>
              </a:rPr>
              <a:t>RESEARCH SYMPOSIUM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18F2412-BCC7-D646-3D84-C1DD96DEA5B1}"/>
              </a:ext>
            </a:extLst>
          </p:cNvPr>
          <p:cNvSpPr txBox="1"/>
          <p:nvPr/>
        </p:nvSpPr>
        <p:spPr>
          <a:xfrm>
            <a:off x="4997397" y="3429000"/>
            <a:ext cx="219720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>
                <a:latin typeface="+mj-lt"/>
                <a:cs typeface="Arial" panose="020B0604020202020204" pitchFamily="34" charset="0"/>
              </a:rPr>
              <a:t>Thank you </a:t>
            </a:r>
          </a:p>
        </p:txBody>
      </p:sp>
    </p:spTree>
    <p:extLst>
      <p:ext uri="{BB962C8B-B14F-4D97-AF65-F5344CB8AC3E}">
        <p14:creationId xmlns:p14="http://schemas.microsoft.com/office/powerpoint/2010/main" val="191384442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8FBE29CF-7C93-0F96-DC9D-672A3213C450}"/>
              </a:ext>
            </a:extLst>
          </p:cNvPr>
          <p:cNvSpPr/>
          <p:nvPr/>
        </p:nvSpPr>
        <p:spPr>
          <a:xfrm>
            <a:off x="-228600" y="-288758"/>
            <a:ext cx="12849726" cy="8145379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36202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9" descr="A picture containing text, outdoor, water, sunset&#10;&#10;Description automatically generated">
            <a:extLst>
              <a:ext uri="{FF2B5EF4-FFF2-40B4-BE49-F238E27FC236}">
                <a16:creationId xmlns:a16="http://schemas.microsoft.com/office/drawing/2014/main" id="{0F79BD2E-302A-24B3-A017-3A4625810FD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908" y="244"/>
            <a:ext cx="12199815" cy="6857511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E0D9FF87-732C-AF34-166B-802164187D14}"/>
              </a:ext>
            </a:extLst>
          </p:cNvPr>
          <p:cNvSpPr/>
          <p:nvPr/>
        </p:nvSpPr>
        <p:spPr>
          <a:xfrm>
            <a:off x="0" y="5851769"/>
            <a:ext cx="12191999" cy="1006230"/>
          </a:xfrm>
          <a:prstGeom prst="rect">
            <a:avLst/>
          </a:prstGeom>
          <a:solidFill>
            <a:srgbClr val="99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AA6D3BD-FFC1-CBE6-D22B-DCAD63B5D47B}"/>
              </a:ext>
            </a:extLst>
          </p:cNvPr>
          <p:cNvSpPr txBox="1"/>
          <p:nvPr/>
        </p:nvSpPr>
        <p:spPr>
          <a:xfrm>
            <a:off x="5913345" y="5883705"/>
            <a:ext cx="5005009" cy="92333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r"/>
            <a:r>
              <a:rPr lang="en-US" b="1" dirty="0">
                <a:solidFill>
                  <a:schemeClr val="bg1"/>
                </a:solidFill>
                <a:latin typeface="Source Sans Pro Black"/>
                <a:ea typeface="Source Sans Pro Black"/>
                <a:cs typeface="Calibri" panose="020F0502020204030204"/>
              </a:rPr>
              <a:t>2nd ANNUAL</a:t>
            </a:r>
          </a:p>
          <a:p>
            <a:pPr algn="r"/>
            <a:r>
              <a:rPr lang="en-US" b="1" dirty="0">
                <a:solidFill>
                  <a:schemeClr val="bg1"/>
                </a:solidFill>
                <a:latin typeface="Source Sans Pro Black"/>
              </a:rPr>
              <a:t>WEST TEXAS HEALTH DISPARITIES</a:t>
            </a:r>
            <a:endParaRPr lang="en-US" dirty="0">
              <a:solidFill>
                <a:schemeClr val="bg1"/>
              </a:solidFill>
              <a:latin typeface="Calibri" panose="020F0502020204030204"/>
              <a:cs typeface="Calibri" panose="020F0502020204030204"/>
            </a:endParaRPr>
          </a:p>
          <a:p>
            <a:pPr algn="r"/>
            <a:r>
              <a:rPr lang="en-US" b="1" dirty="0">
                <a:solidFill>
                  <a:schemeClr val="bg1"/>
                </a:solidFill>
                <a:latin typeface="Source Sans Pro Black"/>
              </a:rPr>
              <a:t>RESEARCH SYMPOSIUM</a:t>
            </a:r>
            <a:endParaRPr lang="en-US" dirty="0">
              <a:solidFill>
                <a:schemeClr val="bg1"/>
              </a:solidFill>
              <a:cs typeface="Calibri" panose="020F0502020204030204"/>
            </a:endParaRPr>
          </a:p>
        </p:txBody>
      </p:sp>
      <p:pic>
        <p:nvPicPr>
          <p:cNvPr id="4" name="Picture 4" descr="Logo, company name&#10;&#10;Description automatically generated">
            <a:extLst>
              <a:ext uri="{FF2B5EF4-FFF2-40B4-BE49-F238E27FC236}">
                <a16:creationId xmlns:a16="http://schemas.microsoft.com/office/drawing/2014/main" id="{ACEBB849-A26C-3352-7045-F319A600E2A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5290" t="18902" r="17125" b="28354"/>
          <a:stretch/>
        </p:blipFill>
        <p:spPr>
          <a:xfrm>
            <a:off x="10957808" y="5961468"/>
            <a:ext cx="1053488" cy="783305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F477FF1E-ED4A-63ED-CF79-160D7239CD7A}"/>
              </a:ext>
            </a:extLst>
          </p:cNvPr>
          <p:cNvSpPr txBox="1"/>
          <p:nvPr/>
        </p:nvSpPr>
        <p:spPr>
          <a:xfrm>
            <a:off x="508000" y="3495524"/>
            <a:ext cx="4896152" cy="175432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000" b="1" dirty="0">
                <a:effectLst/>
                <a:latin typeface="+mj-lt"/>
              </a:rPr>
              <a:t>Cultural Disparities in Strength Training Participation in the Aging West Texas Population </a:t>
            </a:r>
          </a:p>
          <a:p>
            <a:endParaRPr lang="en-US" sz="4800" b="1" dirty="0">
              <a:latin typeface="Calibri"/>
              <a:ea typeface="Source Sans Pro Black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000C421-CEB3-6448-E47D-AAE3190DCECC}"/>
              </a:ext>
            </a:extLst>
          </p:cNvPr>
          <p:cNvSpPr txBox="1"/>
          <p:nvPr/>
        </p:nvSpPr>
        <p:spPr>
          <a:xfrm>
            <a:off x="507999" y="4414761"/>
            <a:ext cx="4896152" cy="95410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sz="2800" b="1" dirty="0">
                <a:latin typeface="Calibri"/>
                <a:ea typeface="Source Sans Pro Black"/>
                <a:cs typeface="Calibri"/>
              </a:rPr>
              <a:t>Sebastian Muncrief-Saldivar, Medical Student</a:t>
            </a:r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53849761-205E-9E27-B8F8-A893A1568554}"/>
              </a:ext>
            </a:extLst>
          </p:cNvPr>
          <p:cNvCxnSpPr/>
          <p:nvPr/>
        </p:nvCxnSpPr>
        <p:spPr>
          <a:xfrm>
            <a:off x="507998" y="4497217"/>
            <a:ext cx="4655816" cy="11374"/>
          </a:xfrm>
          <a:prstGeom prst="straightConnector1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582944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4D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3" descr="A picture containing text, outdoor, water, sunset&#10;&#10;Description automatically generated">
            <a:extLst>
              <a:ext uri="{FF2B5EF4-FFF2-40B4-BE49-F238E27FC236}">
                <a16:creationId xmlns:a16="http://schemas.microsoft.com/office/drawing/2014/main" id="{D39784BA-CF14-A97F-24BE-1254DFCBBCA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39468" b="41829"/>
          <a:stretch/>
        </p:blipFill>
        <p:spPr>
          <a:xfrm>
            <a:off x="0" y="0"/>
            <a:ext cx="12192000" cy="1268703"/>
          </a:xfrm>
          <a:prstGeom prst="rect">
            <a:avLst/>
          </a:prstGeom>
        </p:spPr>
      </p:pic>
      <p:pic>
        <p:nvPicPr>
          <p:cNvPr id="16" name="Picture 4" descr="Logo, company name&#10;&#10;Description automatically generated">
            <a:extLst>
              <a:ext uri="{FF2B5EF4-FFF2-40B4-BE49-F238E27FC236}">
                <a16:creationId xmlns:a16="http://schemas.microsoft.com/office/drawing/2014/main" id="{FC0CC724-7B08-0DAA-FEB2-21E5DDF2CB8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5290" t="18902" r="17125" b="28354"/>
          <a:stretch/>
        </p:blipFill>
        <p:spPr>
          <a:xfrm>
            <a:off x="10947648" y="241388"/>
            <a:ext cx="1053488" cy="783305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2A155CF9-67FB-8792-F912-7AA8DC94BB10}"/>
              </a:ext>
            </a:extLst>
          </p:cNvPr>
          <p:cNvSpPr txBox="1"/>
          <p:nvPr/>
        </p:nvSpPr>
        <p:spPr>
          <a:xfrm>
            <a:off x="5964145" y="173785"/>
            <a:ext cx="5005009" cy="92333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r"/>
            <a:r>
              <a:rPr lang="en-US" b="1" dirty="0">
                <a:latin typeface="Calibri"/>
                <a:cs typeface="Calibri"/>
              </a:rPr>
              <a:t>2nd ANNUAL</a:t>
            </a:r>
          </a:p>
          <a:p>
            <a:pPr algn="r"/>
            <a:r>
              <a:rPr lang="en-US" b="1" dirty="0">
                <a:latin typeface="Calibri"/>
                <a:cs typeface="Calibri"/>
              </a:rPr>
              <a:t>WEST TEXAS HEALTH DISPARITIES</a:t>
            </a:r>
          </a:p>
          <a:p>
            <a:pPr algn="r"/>
            <a:r>
              <a:rPr lang="en-US" b="1" dirty="0">
                <a:latin typeface="Calibri"/>
                <a:cs typeface="Calibri"/>
              </a:rPr>
              <a:t>RESEARCH SYMPOSIUM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9156FBA4-F187-409C-76F6-1E9804085504}"/>
              </a:ext>
            </a:extLst>
          </p:cNvPr>
          <p:cNvSpPr txBox="1"/>
          <p:nvPr/>
        </p:nvSpPr>
        <p:spPr>
          <a:xfrm>
            <a:off x="335280" y="1422884"/>
            <a:ext cx="4896152" cy="67710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sz="3800" b="1" dirty="0">
                <a:latin typeface="Calibri"/>
                <a:ea typeface="Source Sans Pro Black"/>
                <a:cs typeface="Calibri"/>
              </a:rPr>
              <a:t>DISCLOSURES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A8237A0-F1E8-00B0-EAD4-4D33552628DB}"/>
              </a:ext>
            </a:extLst>
          </p:cNvPr>
          <p:cNvSpPr txBox="1"/>
          <p:nvPr/>
        </p:nvSpPr>
        <p:spPr>
          <a:xfrm>
            <a:off x="4077090" y="3105834"/>
            <a:ext cx="377411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/>
              <a:t>Nothing to disclose</a:t>
            </a:r>
          </a:p>
        </p:txBody>
      </p:sp>
    </p:spTree>
    <p:extLst>
      <p:ext uri="{BB962C8B-B14F-4D97-AF65-F5344CB8AC3E}">
        <p14:creationId xmlns:p14="http://schemas.microsoft.com/office/powerpoint/2010/main" val="22023259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4D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3" descr="A picture containing text, outdoor, water, sunset&#10;&#10;Description automatically generated">
            <a:extLst>
              <a:ext uri="{FF2B5EF4-FFF2-40B4-BE49-F238E27FC236}">
                <a16:creationId xmlns:a16="http://schemas.microsoft.com/office/drawing/2014/main" id="{D39784BA-CF14-A97F-24BE-1254DFCBBCA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39468" b="41829"/>
          <a:stretch/>
        </p:blipFill>
        <p:spPr>
          <a:xfrm>
            <a:off x="0" y="0"/>
            <a:ext cx="12192000" cy="1268703"/>
          </a:xfrm>
          <a:prstGeom prst="rect">
            <a:avLst/>
          </a:prstGeom>
        </p:spPr>
      </p:pic>
      <p:pic>
        <p:nvPicPr>
          <p:cNvPr id="16" name="Picture 4" descr="Logo, company name&#10;&#10;Description automatically generated">
            <a:extLst>
              <a:ext uri="{FF2B5EF4-FFF2-40B4-BE49-F238E27FC236}">
                <a16:creationId xmlns:a16="http://schemas.microsoft.com/office/drawing/2014/main" id="{FC0CC724-7B08-0DAA-FEB2-21E5DDF2CB8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5290" t="18902" r="17125" b="28354"/>
          <a:stretch/>
        </p:blipFill>
        <p:spPr>
          <a:xfrm>
            <a:off x="10947648" y="241388"/>
            <a:ext cx="1053488" cy="783305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2A155CF9-67FB-8792-F912-7AA8DC94BB10}"/>
              </a:ext>
            </a:extLst>
          </p:cNvPr>
          <p:cNvSpPr txBox="1"/>
          <p:nvPr/>
        </p:nvSpPr>
        <p:spPr>
          <a:xfrm>
            <a:off x="5964145" y="173785"/>
            <a:ext cx="5005009" cy="92333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r"/>
            <a:r>
              <a:rPr lang="en-US" b="1" dirty="0">
                <a:latin typeface="Calibri"/>
                <a:cs typeface="Calibri"/>
              </a:rPr>
              <a:t>2nd ANNUAL</a:t>
            </a:r>
            <a:endParaRPr lang="en-US" dirty="0"/>
          </a:p>
          <a:p>
            <a:pPr algn="r"/>
            <a:r>
              <a:rPr lang="en-US" b="1" dirty="0">
                <a:latin typeface="Calibri"/>
                <a:cs typeface="Calibri"/>
              </a:rPr>
              <a:t>WEST TEXAS HEALTH DISPARITIES</a:t>
            </a:r>
          </a:p>
          <a:p>
            <a:pPr algn="r"/>
            <a:r>
              <a:rPr lang="en-US" b="1" dirty="0">
                <a:latin typeface="Calibri"/>
                <a:cs typeface="Calibri"/>
              </a:rPr>
              <a:t>RESEARCH SYMPOSIUM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18F2412-BCC7-D646-3D84-C1DD96DEA5B1}"/>
              </a:ext>
            </a:extLst>
          </p:cNvPr>
          <p:cNvSpPr txBox="1"/>
          <p:nvPr/>
        </p:nvSpPr>
        <p:spPr>
          <a:xfrm>
            <a:off x="15874" y="1345235"/>
            <a:ext cx="998510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>
                <a:latin typeface="+mj-lt"/>
                <a:cs typeface="Arial" panose="020B0604020202020204" pitchFamily="34" charset="0"/>
              </a:rPr>
              <a:t>Introduction to exercise participation trends in Texas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899F664-54F9-20B6-1891-3B8E340B6712}"/>
              </a:ext>
            </a:extLst>
          </p:cNvPr>
          <p:cNvSpPr txBox="1"/>
          <p:nvPr/>
        </p:nvSpPr>
        <p:spPr>
          <a:xfrm>
            <a:off x="347651" y="5416283"/>
            <a:ext cx="1062150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rtl="0">
              <a:spcBef>
                <a:spcPts val="0"/>
              </a:spcBef>
              <a:spcAft>
                <a:spcPts val="0"/>
              </a:spcAft>
            </a:pPr>
            <a:r>
              <a:rPr lang="en-US" sz="2400" b="0" i="0" u="none" strike="noStrike" dirty="0">
                <a:solidFill>
                  <a:srgbClr val="000000"/>
                </a:solidFill>
                <a:effectLst/>
                <a:cs typeface="Arial" panose="020B0604020202020204" pitchFamily="34" charset="0"/>
              </a:rPr>
              <a:t> - Less than 20% of Texans meet both aerobic and resistance training guidelines.</a:t>
            </a:r>
            <a:endParaRPr lang="en-US" sz="2400" b="0" dirty="0">
              <a:effectLst/>
              <a:cs typeface="Arial" panose="020B0604020202020204" pitchFamily="34" charset="0"/>
            </a:endParaRPr>
          </a:p>
          <a:p>
            <a:pPr rtl="0">
              <a:spcBef>
                <a:spcPts val="0"/>
              </a:spcBef>
              <a:spcAft>
                <a:spcPts val="0"/>
              </a:spcAft>
            </a:pPr>
            <a:r>
              <a:rPr lang="en-US" sz="2400" b="0" i="0" u="none" strike="noStrike" dirty="0">
                <a:solidFill>
                  <a:srgbClr val="000000"/>
                </a:solidFill>
                <a:effectLst/>
                <a:cs typeface="Arial" panose="020B0604020202020204" pitchFamily="34" charset="0"/>
              </a:rPr>
              <a:t>  - With age, adherence to these guidelines decreases, though aerobic activity sees relatively better participation.</a:t>
            </a:r>
            <a:endParaRPr lang="en-US" sz="2400" b="0" dirty="0">
              <a:effectLst/>
              <a:cs typeface="Arial" panose="020B0604020202020204" pitchFamily="34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2BF5EC8-B611-56AF-68DB-438B103588D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7651" y="2029832"/>
            <a:ext cx="11298012" cy="3346704"/>
          </a:xfrm>
          <a:prstGeom prst="rect">
            <a:avLst/>
          </a:prstGeom>
        </p:spPr>
      </p:pic>
      <p:sp>
        <p:nvSpPr>
          <p:cNvPr id="7" name="Oval 6">
            <a:extLst>
              <a:ext uri="{FF2B5EF4-FFF2-40B4-BE49-F238E27FC236}">
                <a16:creationId xmlns:a16="http://schemas.microsoft.com/office/drawing/2014/main" id="{CA714BC7-F79B-44C2-E6A2-74C5C2E361C8}"/>
              </a:ext>
            </a:extLst>
          </p:cNvPr>
          <p:cNvSpPr/>
          <p:nvPr/>
        </p:nvSpPr>
        <p:spPr>
          <a:xfrm>
            <a:off x="8022566" y="4226943"/>
            <a:ext cx="353683" cy="248346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4E3AFF82-A6F4-2FCB-C66B-E3BA964825E0}"/>
              </a:ext>
            </a:extLst>
          </p:cNvPr>
          <p:cNvSpPr/>
          <p:nvPr/>
        </p:nvSpPr>
        <p:spPr>
          <a:xfrm>
            <a:off x="10291313" y="4865298"/>
            <a:ext cx="284672" cy="284672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24724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4D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3" descr="A picture containing text, outdoor, water, sunset&#10;&#10;Description automatically generated">
            <a:extLst>
              <a:ext uri="{FF2B5EF4-FFF2-40B4-BE49-F238E27FC236}">
                <a16:creationId xmlns:a16="http://schemas.microsoft.com/office/drawing/2014/main" id="{D39784BA-CF14-A97F-24BE-1254DFCBBCA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39468" b="41829"/>
          <a:stretch/>
        </p:blipFill>
        <p:spPr>
          <a:xfrm>
            <a:off x="0" y="0"/>
            <a:ext cx="12192000" cy="1268703"/>
          </a:xfrm>
          <a:prstGeom prst="rect">
            <a:avLst/>
          </a:prstGeom>
        </p:spPr>
      </p:pic>
      <p:pic>
        <p:nvPicPr>
          <p:cNvPr id="16" name="Picture 4" descr="Logo, company name&#10;&#10;Description automatically generated">
            <a:extLst>
              <a:ext uri="{FF2B5EF4-FFF2-40B4-BE49-F238E27FC236}">
                <a16:creationId xmlns:a16="http://schemas.microsoft.com/office/drawing/2014/main" id="{FC0CC724-7B08-0DAA-FEB2-21E5DDF2CB8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5290" t="18902" r="17125" b="28354"/>
          <a:stretch/>
        </p:blipFill>
        <p:spPr>
          <a:xfrm>
            <a:off x="10947648" y="241388"/>
            <a:ext cx="1053488" cy="783305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2A155CF9-67FB-8792-F912-7AA8DC94BB10}"/>
              </a:ext>
            </a:extLst>
          </p:cNvPr>
          <p:cNvSpPr txBox="1"/>
          <p:nvPr/>
        </p:nvSpPr>
        <p:spPr>
          <a:xfrm>
            <a:off x="5964145" y="173785"/>
            <a:ext cx="5005009" cy="92333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r"/>
            <a:r>
              <a:rPr lang="en-US" b="1" dirty="0">
                <a:latin typeface="Calibri"/>
                <a:cs typeface="Calibri"/>
              </a:rPr>
              <a:t>2nd ANNUAL</a:t>
            </a:r>
            <a:endParaRPr lang="en-US" dirty="0"/>
          </a:p>
          <a:p>
            <a:pPr algn="r"/>
            <a:r>
              <a:rPr lang="en-US" b="1" dirty="0">
                <a:latin typeface="Calibri"/>
                <a:cs typeface="Calibri"/>
              </a:rPr>
              <a:t>WEST TEXAS HEALTH DISPARITIES</a:t>
            </a:r>
          </a:p>
          <a:p>
            <a:pPr algn="r"/>
            <a:r>
              <a:rPr lang="en-US" b="1" dirty="0">
                <a:latin typeface="Calibri"/>
                <a:cs typeface="Calibri"/>
              </a:rPr>
              <a:t>RESEARCH SYMPOSIUM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18F2412-BCC7-D646-3D84-C1DD96DEA5B1}"/>
              </a:ext>
            </a:extLst>
          </p:cNvPr>
          <p:cNvSpPr txBox="1"/>
          <p:nvPr/>
        </p:nvSpPr>
        <p:spPr>
          <a:xfrm>
            <a:off x="15874" y="1345235"/>
            <a:ext cx="671196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>
                <a:latin typeface="+mj-lt"/>
                <a:cs typeface="Arial" panose="020B0604020202020204" pitchFamily="34" charset="0"/>
              </a:rPr>
              <a:t>Demographic Challenges in El Paso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49A6290-24BC-EDFA-55C5-401FBDE339AE}"/>
              </a:ext>
            </a:extLst>
          </p:cNvPr>
          <p:cNvSpPr txBox="1"/>
          <p:nvPr/>
        </p:nvSpPr>
        <p:spPr>
          <a:xfrm>
            <a:off x="15874" y="2068098"/>
            <a:ext cx="1057367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br>
              <a:rPr lang="en-US" sz="2400" dirty="0"/>
            </a:br>
            <a:endParaRPr lang="en-US" sz="2400" dirty="0"/>
          </a:p>
        </p:txBody>
      </p:sp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1B7B9E07-655B-A5BD-6A58-699B9E021F6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65114216"/>
              </p:ext>
            </p:extLst>
          </p:nvPr>
        </p:nvGraphicFramePr>
        <p:xfrm>
          <a:off x="970838" y="2335141"/>
          <a:ext cx="5125162" cy="324753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AC6B6B0B-111B-A209-0FE8-7D8785885604}"/>
              </a:ext>
            </a:extLst>
          </p:cNvPr>
          <p:cNvSpPr txBox="1"/>
          <p:nvPr/>
        </p:nvSpPr>
        <p:spPr>
          <a:xfrm>
            <a:off x="6340237" y="2283010"/>
            <a:ext cx="5581470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rtl="0">
              <a:spcBef>
                <a:spcPts val="0"/>
              </a:spcBef>
              <a:spcAft>
                <a:spcPts val="0"/>
              </a:spcAft>
            </a:pPr>
            <a:r>
              <a:rPr lang="en-US" sz="2800" b="0" i="0" u="none" strike="noStrike" dirty="0">
                <a:solidFill>
                  <a:srgbClr val="000000"/>
                </a:solidFill>
                <a:effectLst/>
              </a:rPr>
              <a:t> - El Paso has seen a significant increase in the population aged 60+ over the last 5 years.</a:t>
            </a:r>
          </a:p>
          <a:p>
            <a:pPr rtl="0">
              <a:spcBef>
                <a:spcPts val="0"/>
              </a:spcBef>
              <a:spcAft>
                <a:spcPts val="0"/>
              </a:spcAft>
            </a:pPr>
            <a:endParaRPr lang="en-US" sz="2800" b="0" dirty="0">
              <a:effectLst/>
            </a:endParaRPr>
          </a:p>
          <a:p>
            <a:pPr rtl="0">
              <a:spcBef>
                <a:spcPts val="0"/>
              </a:spcBef>
              <a:spcAft>
                <a:spcPts val="0"/>
              </a:spcAft>
            </a:pPr>
            <a:r>
              <a:rPr lang="en-US" sz="2800" b="0" i="0" u="none" strike="noStrike" dirty="0">
                <a:solidFill>
                  <a:srgbClr val="000000"/>
                </a:solidFill>
                <a:effectLst/>
              </a:rPr>
              <a:t>  - The city's 82% Hispanic demographic is less likely to meet physical activity guidelines, presenting unique challenges.</a:t>
            </a:r>
            <a:endParaRPr lang="en-US" sz="2800" b="0" dirty="0">
              <a:effectLst/>
            </a:endParaRPr>
          </a:p>
          <a:p>
            <a:br>
              <a:rPr lang="en-US" sz="2800" dirty="0"/>
            </a:b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7540410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4D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3" descr="A picture containing text, outdoor, water, sunset&#10;&#10;Description automatically generated">
            <a:extLst>
              <a:ext uri="{FF2B5EF4-FFF2-40B4-BE49-F238E27FC236}">
                <a16:creationId xmlns:a16="http://schemas.microsoft.com/office/drawing/2014/main" id="{D39784BA-CF14-A97F-24BE-1254DFCBBCA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39468" b="41829"/>
          <a:stretch/>
        </p:blipFill>
        <p:spPr>
          <a:xfrm>
            <a:off x="0" y="0"/>
            <a:ext cx="12192000" cy="1268703"/>
          </a:xfrm>
          <a:prstGeom prst="rect">
            <a:avLst/>
          </a:prstGeom>
        </p:spPr>
      </p:pic>
      <p:pic>
        <p:nvPicPr>
          <p:cNvPr id="16" name="Picture 4" descr="Logo, company name&#10;&#10;Description automatically generated">
            <a:extLst>
              <a:ext uri="{FF2B5EF4-FFF2-40B4-BE49-F238E27FC236}">
                <a16:creationId xmlns:a16="http://schemas.microsoft.com/office/drawing/2014/main" id="{FC0CC724-7B08-0DAA-FEB2-21E5DDF2CB8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5290" t="18902" r="17125" b="28354"/>
          <a:stretch/>
        </p:blipFill>
        <p:spPr>
          <a:xfrm>
            <a:off x="10947648" y="241388"/>
            <a:ext cx="1053488" cy="783305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2A155CF9-67FB-8792-F912-7AA8DC94BB10}"/>
              </a:ext>
            </a:extLst>
          </p:cNvPr>
          <p:cNvSpPr txBox="1"/>
          <p:nvPr/>
        </p:nvSpPr>
        <p:spPr>
          <a:xfrm>
            <a:off x="5964145" y="173785"/>
            <a:ext cx="5005009" cy="92333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r"/>
            <a:r>
              <a:rPr lang="en-US" b="1" dirty="0">
                <a:latin typeface="Calibri"/>
                <a:cs typeface="Calibri"/>
              </a:rPr>
              <a:t>2nd ANNUAL</a:t>
            </a:r>
            <a:endParaRPr lang="en-US" dirty="0"/>
          </a:p>
          <a:p>
            <a:pPr algn="r"/>
            <a:r>
              <a:rPr lang="en-US" b="1" dirty="0">
                <a:latin typeface="Calibri"/>
                <a:cs typeface="Calibri"/>
              </a:rPr>
              <a:t>WEST TEXAS HEALTH DISPARITIES</a:t>
            </a:r>
          </a:p>
          <a:p>
            <a:pPr algn="r"/>
            <a:r>
              <a:rPr lang="en-US" b="1" dirty="0">
                <a:latin typeface="Calibri"/>
                <a:cs typeface="Calibri"/>
              </a:rPr>
              <a:t>RESEARCH SYMPOSIUM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18F2412-BCC7-D646-3D84-C1DD96DEA5B1}"/>
              </a:ext>
            </a:extLst>
          </p:cNvPr>
          <p:cNvSpPr txBox="1"/>
          <p:nvPr/>
        </p:nvSpPr>
        <p:spPr>
          <a:xfrm>
            <a:off x="15874" y="1345235"/>
            <a:ext cx="1116106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>
                <a:latin typeface="+mj-lt"/>
                <a:cs typeface="Arial" panose="020B0604020202020204" pitchFamily="34" charset="0"/>
              </a:rPr>
              <a:t>Critical need of strength training participation in the elderly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49A6290-24BC-EDFA-55C5-401FBDE339AE}"/>
              </a:ext>
            </a:extLst>
          </p:cNvPr>
          <p:cNvSpPr txBox="1"/>
          <p:nvPr/>
        </p:nvSpPr>
        <p:spPr>
          <a:xfrm>
            <a:off x="15874" y="2068098"/>
            <a:ext cx="10573672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rtl="0"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en-US" sz="2400" b="0" i="0" u="none" strike="noStrike" dirty="0">
                <a:solidFill>
                  <a:srgbClr val="000000"/>
                </a:solidFill>
                <a:effectLst/>
              </a:rPr>
              <a:t>Strength training is </a:t>
            </a:r>
            <a:r>
              <a:rPr lang="en-US" sz="2400" b="1" i="0" u="none" strike="noStrike" dirty="0">
                <a:solidFill>
                  <a:srgbClr val="000000"/>
                </a:solidFill>
                <a:effectLst/>
              </a:rPr>
              <a:t>essential in</a:t>
            </a:r>
            <a:r>
              <a:rPr lang="en-US" sz="2400" b="0" i="0" u="none" strike="noStrike" dirty="0">
                <a:solidFill>
                  <a:srgbClr val="000000"/>
                </a:solidFill>
                <a:effectLst/>
              </a:rPr>
              <a:t> preventing pathologic changes in bone and skeletal muscle, </a:t>
            </a:r>
            <a:r>
              <a:rPr lang="en-US" sz="2400" b="1" i="0" u="none" strike="noStrike" dirty="0">
                <a:solidFill>
                  <a:srgbClr val="000000"/>
                </a:solidFill>
                <a:effectLst/>
              </a:rPr>
              <a:t>reducing the risk of frailty and mortality</a:t>
            </a:r>
            <a:r>
              <a:rPr lang="en-US" sz="2400" b="0" i="0" u="none" strike="noStrike" dirty="0">
                <a:solidFill>
                  <a:srgbClr val="000000"/>
                </a:solidFill>
                <a:effectLst/>
              </a:rPr>
              <a:t>.</a:t>
            </a:r>
          </a:p>
          <a:p>
            <a:pPr rtl="0">
              <a:spcBef>
                <a:spcPts val="0"/>
              </a:spcBef>
              <a:spcAft>
                <a:spcPts val="0"/>
              </a:spcAft>
            </a:pPr>
            <a:endParaRPr lang="en-US" sz="2400" b="0" dirty="0">
              <a:effectLst/>
            </a:endParaRPr>
          </a:p>
          <a:p>
            <a:pPr rtl="0">
              <a:spcBef>
                <a:spcPts val="0"/>
              </a:spcBef>
              <a:spcAft>
                <a:spcPts val="0"/>
              </a:spcAft>
            </a:pPr>
            <a:r>
              <a:rPr lang="en-US" sz="2400" b="0" i="0" u="none" strike="noStrike" dirty="0">
                <a:solidFill>
                  <a:srgbClr val="000000"/>
                </a:solidFill>
                <a:effectLst/>
              </a:rPr>
              <a:t>  - Falls are the leading cause of accidental deaths in the elderly, with the CDC reporting significant hospitalization rates due to this issue.</a:t>
            </a:r>
          </a:p>
          <a:p>
            <a:pPr rtl="0">
              <a:spcBef>
                <a:spcPts val="0"/>
              </a:spcBef>
              <a:spcAft>
                <a:spcPts val="0"/>
              </a:spcAft>
            </a:pPr>
            <a:endParaRPr lang="en-US" sz="2400" b="0" dirty="0">
              <a:effectLst/>
            </a:endParaRPr>
          </a:p>
          <a:p>
            <a:pPr rtl="0">
              <a:spcBef>
                <a:spcPts val="0"/>
              </a:spcBef>
              <a:spcAft>
                <a:spcPts val="0"/>
              </a:spcAft>
            </a:pPr>
            <a:r>
              <a:rPr lang="en-US" sz="2400" b="0" i="0" u="none" strike="noStrike" dirty="0">
                <a:solidFill>
                  <a:srgbClr val="000000"/>
                </a:solidFill>
                <a:effectLst/>
              </a:rPr>
              <a:t>  - Individuals aged 60+ who suffer a nonfatal hip fracture face a 178% increased risk of mortality within a year post-injury.</a:t>
            </a:r>
          </a:p>
          <a:p>
            <a:pPr rtl="0">
              <a:spcBef>
                <a:spcPts val="0"/>
              </a:spcBef>
              <a:spcAft>
                <a:spcPts val="0"/>
              </a:spcAft>
            </a:pPr>
            <a:endParaRPr lang="en-US" sz="2400" b="0" dirty="0">
              <a:effectLst/>
            </a:endParaRPr>
          </a:p>
          <a:p>
            <a:pPr rtl="0">
              <a:spcBef>
                <a:spcPts val="0"/>
              </a:spcBef>
              <a:spcAft>
                <a:spcPts val="0"/>
              </a:spcAft>
            </a:pPr>
            <a:r>
              <a:rPr lang="en-US" sz="2400" b="0" i="0" u="none" strike="noStrike" dirty="0">
                <a:solidFill>
                  <a:srgbClr val="000000"/>
                </a:solidFill>
                <a:effectLst/>
              </a:rPr>
              <a:t>  - Annually, 800,000 older adults are hospitalized because of falls</a:t>
            </a:r>
            <a:endParaRPr lang="en-US" sz="2400" b="0" dirty="0">
              <a:effectLst/>
            </a:endParaRPr>
          </a:p>
          <a:p>
            <a:br>
              <a:rPr lang="en-US" sz="2400" dirty="0"/>
            </a:b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74196615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4D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3" descr="A picture containing text, outdoor, water, sunset&#10;&#10;Description automatically generated">
            <a:extLst>
              <a:ext uri="{FF2B5EF4-FFF2-40B4-BE49-F238E27FC236}">
                <a16:creationId xmlns:a16="http://schemas.microsoft.com/office/drawing/2014/main" id="{D39784BA-CF14-A97F-24BE-1254DFCBBCA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39468" b="41829"/>
          <a:stretch/>
        </p:blipFill>
        <p:spPr>
          <a:xfrm>
            <a:off x="0" y="0"/>
            <a:ext cx="12192000" cy="1268703"/>
          </a:xfrm>
          <a:prstGeom prst="rect">
            <a:avLst/>
          </a:prstGeom>
        </p:spPr>
      </p:pic>
      <p:pic>
        <p:nvPicPr>
          <p:cNvPr id="16" name="Picture 4" descr="Logo, company name&#10;&#10;Description automatically generated">
            <a:extLst>
              <a:ext uri="{FF2B5EF4-FFF2-40B4-BE49-F238E27FC236}">
                <a16:creationId xmlns:a16="http://schemas.microsoft.com/office/drawing/2014/main" id="{FC0CC724-7B08-0DAA-FEB2-21E5DDF2CB8B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5290" t="18902" r="17125" b="28354"/>
          <a:stretch/>
        </p:blipFill>
        <p:spPr>
          <a:xfrm>
            <a:off x="10947648" y="241388"/>
            <a:ext cx="1053488" cy="783305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2A155CF9-67FB-8792-F912-7AA8DC94BB10}"/>
              </a:ext>
            </a:extLst>
          </p:cNvPr>
          <p:cNvSpPr txBox="1"/>
          <p:nvPr/>
        </p:nvSpPr>
        <p:spPr>
          <a:xfrm>
            <a:off x="5964145" y="173785"/>
            <a:ext cx="5005009" cy="92333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r"/>
            <a:r>
              <a:rPr lang="en-US" b="1" dirty="0">
                <a:latin typeface="Calibri"/>
                <a:cs typeface="Calibri"/>
              </a:rPr>
              <a:t>2nd ANNUAL</a:t>
            </a:r>
            <a:endParaRPr lang="en-US" dirty="0"/>
          </a:p>
          <a:p>
            <a:pPr algn="r"/>
            <a:r>
              <a:rPr lang="en-US" b="1" dirty="0">
                <a:latin typeface="Calibri"/>
                <a:cs typeface="Calibri"/>
              </a:rPr>
              <a:t>WEST TEXAS HEALTH DISPARITIES</a:t>
            </a:r>
          </a:p>
          <a:p>
            <a:pPr algn="r"/>
            <a:r>
              <a:rPr lang="en-US" b="1" dirty="0">
                <a:latin typeface="Calibri"/>
                <a:cs typeface="Calibri"/>
              </a:rPr>
              <a:t>RESEARCH SYMPOSIUM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18F2412-BCC7-D646-3D84-C1DD96DEA5B1}"/>
              </a:ext>
            </a:extLst>
          </p:cNvPr>
          <p:cNvSpPr txBox="1"/>
          <p:nvPr/>
        </p:nvSpPr>
        <p:spPr>
          <a:xfrm>
            <a:off x="15874" y="1345235"/>
            <a:ext cx="653781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>
                <a:latin typeface="+mj-lt"/>
                <a:cs typeface="Arial" panose="020B0604020202020204" pitchFamily="34" charset="0"/>
              </a:rPr>
              <a:t>Health risk of inadequate exercise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49A6290-24BC-EDFA-55C5-401FBDE339AE}"/>
              </a:ext>
            </a:extLst>
          </p:cNvPr>
          <p:cNvSpPr txBox="1"/>
          <p:nvPr/>
        </p:nvSpPr>
        <p:spPr>
          <a:xfrm>
            <a:off x="15874" y="2068098"/>
            <a:ext cx="1057367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br>
              <a:rPr lang="en-US" sz="2400" dirty="0"/>
            </a:br>
            <a:endParaRPr lang="en-US" sz="24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68A4A96-2732-6937-40DD-FB48EF43F4C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594" y="2790961"/>
            <a:ext cx="5987406" cy="267840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7089E6E7-AB06-DCCB-DDEC-E39599DA3BDB}"/>
              </a:ext>
            </a:extLst>
          </p:cNvPr>
          <p:cNvSpPr txBox="1"/>
          <p:nvPr/>
        </p:nvSpPr>
        <p:spPr>
          <a:xfrm>
            <a:off x="15875" y="5664475"/>
            <a:ext cx="535838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Figure: age-adjusted accidental deaths; </a:t>
            </a:r>
          </a:p>
          <a:p>
            <a:r>
              <a:rPr lang="en-US" dirty="0"/>
              <a:t>source- CDC 2019</a:t>
            </a:r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9C8DC834-86F2-CBA3-D389-084C011606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81832" y="1510091"/>
            <a:ext cx="4181695" cy="45861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C9A4A24B-B89B-838F-95DF-00B7B212AAAF}"/>
              </a:ext>
            </a:extLst>
          </p:cNvPr>
          <p:cNvSpPr txBox="1"/>
          <p:nvPr/>
        </p:nvSpPr>
        <p:spPr>
          <a:xfrm>
            <a:off x="6815528" y="6096260"/>
            <a:ext cx="538609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/>
              <a:t>Figure: all cause mortality by age following hip fracture;</a:t>
            </a:r>
          </a:p>
          <a:p>
            <a:r>
              <a:rPr lang="en-US" dirty="0"/>
              <a:t>source- PMID 20231569</a:t>
            </a:r>
            <a:r>
              <a:rPr lang="en-US" sz="18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67854347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4D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3" descr="A picture containing text, outdoor, water, sunset&#10;&#10;Description automatically generated">
            <a:extLst>
              <a:ext uri="{FF2B5EF4-FFF2-40B4-BE49-F238E27FC236}">
                <a16:creationId xmlns:a16="http://schemas.microsoft.com/office/drawing/2014/main" id="{D39784BA-CF14-A97F-24BE-1254DFCBBCA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39468" b="41829"/>
          <a:stretch/>
        </p:blipFill>
        <p:spPr>
          <a:xfrm>
            <a:off x="0" y="0"/>
            <a:ext cx="12192000" cy="1268703"/>
          </a:xfrm>
          <a:prstGeom prst="rect">
            <a:avLst/>
          </a:prstGeom>
        </p:spPr>
      </p:pic>
      <p:pic>
        <p:nvPicPr>
          <p:cNvPr id="16" name="Picture 4" descr="Logo, company name&#10;&#10;Description automatically generated">
            <a:extLst>
              <a:ext uri="{FF2B5EF4-FFF2-40B4-BE49-F238E27FC236}">
                <a16:creationId xmlns:a16="http://schemas.microsoft.com/office/drawing/2014/main" id="{FC0CC724-7B08-0DAA-FEB2-21E5DDF2CB8B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5290" t="18902" r="17125" b="28354"/>
          <a:stretch/>
        </p:blipFill>
        <p:spPr>
          <a:xfrm>
            <a:off x="10947648" y="241388"/>
            <a:ext cx="1053488" cy="783305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2A155CF9-67FB-8792-F912-7AA8DC94BB10}"/>
              </a:ext>
            </a:extLst>
          </p:cNvPr>
          <p:cNvSpPr txBox="1"/>
          <p:nvPr/>
        </p:nvSpPr>
        <p:spPr>
          <a:xfrm>
            <a:off x="5964145" y="173785"/>
            <a:ext cx="5005009" cy="92333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r"/>
            <a:r>
              <a:rPr lang="en-US" b="1" dirty="0">
                <a:latin typeface="Calibri"/>
                <a:cs typeface="Calibri"/>
              </a:rPr>
              <a:t>2nd ANNUAL</a:t>
            </a:r>
            <a:endParaRPr lang="en-US" dirty="0"/>
          </a:p>
          <a:p>
            <a:pPr algn="r"/>
            <a:r>
              <a:rPr lang="en-US" b="1" dirty="0">
                <a:latin typeface="Calibri"/>
                <a:cs typeface="Calibri"/>
              </a:rPr>
              <a:t>WEST TEXAS HEALTH DISPARITIES</a:t>
            </a:r>
          </a:p>
          <a:p>
            <a:pPr algn="r"/>
            <a:r>
              <a:rPr lang="en-US" b="1" dirty="0">
                <a:latin typeface="Calibri"/>
                <a:cs typeface="Calibri"/>
              </a:rPr>
              <a:t>RESEARCH SYMPOSIUM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18F2412-BCC7-D646-3D84-C1DD96DEA5B1}"/>
              </a:ext>
            </a:extLst>
          </p:cNvPr>
          <p:cNvSpPr txBox="1"/>
          <p:nvPr/>
        </p:nvSpPr>
        <p:spPr>
          <a:xfrm>
            <a:off x="15874" y="1345235"/>
            <a:ext cx="614565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>
                <a:latin typeface="+mj-lt"/>
                <a:cs typeface="Arial" panose="020B0604020202020204" pitchFamily="34" charset="0"/>
              </a:rPr>
              <a:t>Overcoming barriers to exercise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49A6290-24BC-EDFA-55C5-401FBDE339AE}"/>
              </a:ext>
            </a:extLst>
          </p:cNvPr>
          <p:cNvSpPr txBox="1"/>
          <p:nvPr/>
        </p:nvSpPr>
        <p:spPr>
          <a:xfrm>
            <a:off x="15873" y="1991566"/>
            <a:ext cx="11431379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rtl="0"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en-US" sz="2400" b="0" i="0" u="none" strike="noStrike" dirty="0">
                <a:solidFill>
                  <a:srgbClr val="000000"/>
                </a:solidFill>
                <a:effectLst/>
              </a:rPr>
              <a:t>US adults and physicians alike recognize the health benefits of exercise, with a majority favoring its promotion.</a:t>
            </a:r>
          </a:p>
          <a:p>
            <a:pPr marL="342900" indent="-342900" rtl="0">
              <a:spcBef>
                <a:spcPts val="0"/>
              </a:spcBef>
              <a:spcAft>
                <a:spcPts val="0"/>
              </a:spcAft>
              <a:buFontTx/>
              <a:buChar char="-"/>
            </a:pPr>
            <a:endParaRPr lang="en-US" sz="2400" b="0" i="0" u="none" strike="noStrike" dirty="0">
              <a:solidFill>
                <a:srgbClr val="000000"/>
              </a:solidFill>
              <a:effectLst/>
            </a:endParaRPr>
          </a:p>
          <a:p>
            <a:pPr marL="342900" indent="-342900" rtl="0"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en-US" sz="2400" b="0" i="0" u="none" strike="noStrike" dirty="0">
                <a:solidFill>
                  <a:srgbClr val="000000"/>
                </a:solidFill>
                <a:effectLst/>
              </a:rPr>
              <a:t>Public policy, culture, and social factors significantly influence exercise participation.</a:t>
            </a:r>
          </a:p>
          <a:p>
            <a:pPr marL="342900" indent="-342900" rtl="0">
              <a:spcBef>
                <a:spcPts val="0"/>
              </a:spcBef>
              <a:spcAft>
                <a:spcPts val="0"/>
              </a:spcAft>
              <a:buFontTx/>
              <a:buChar char="-"/>
            </a:pPr>
            <a:endParaRPr lang="en-US" sz="2400" b="0" i="0" u="none" strike="noStrike" dirty="0">
              <a:solidFill>
                <a:srgbClr val="000000"/>
              </a:solidFill>
              <a:effectLst/>
            </a:endParaRPr>
          </a:p>
          <a:p>
            <a:pPr marL="342900" indent="-342900" rtl="0"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en-US" sz="2400" b="0" i="0" u="none" strike="noStrike" dirty="0">
                <a:solidFill>
                  <a:srgbClr val="000000"/>
                </a:solidFill>
                <a:effectLst/>
              </a:rPr>
              <a:t>A significant proportion of healthy </a:t>
            </a:r>
            <a:r>
              <a:rPr lang="en-US" sz="2400" b="0" i="0" strike="noStrike" dirty="0">
                <a:solidFill>
                  <a:srgbClr val="000000"/>
                </a:solidFill>
                <a:effectLst/>
              </a:rPr>
              <a:t>adults </a:t>
            </a:r>
            <a:r>
              <a:rPr lang="en-US" sz="2400" b="1" i="0" strike="noStrike" dirty="0">
                <a:solidFill>
                  <a:srgbClr val="000000"/>
                </a:solidFill>
                <a:effectLst/>
              </a:rPr>
              <a:t>express </a:t>
            </a:r>
            <a:r>
              <a:rPr lang="en-US" sz="2400" b="1" i="0" dirty="0">
                <a:solidFill>
                  <a:srgbClr val="000000"/>
                </a:solidFill>
                <a:effectLst/>
              </a:rPr>
              <a:t>fear of injury</a:t>
            </a:r>
            <a:r>
              <a:rPr lang="en-US" sz="2400" b="1" i="0" strike="noStrike" dirty="0">
                <a:solidFill>
                  <a:srgbClr val="000000"/>
                </a:solidFill>
                <a:effectLst/>
              </a:rPr>
              <a:t> </a:t>
            </a:r>
            <a:r>
              <a:rPr lang="en-US" sz="2400" b="1" i="0" u="none" strike="noStrike" dirty="0">
                <a:solidFill>
                  <a:srgbClr val="000000"/>
                </a:solidFill>
                <a:effectLst/>
              </a:rPr>
              <a:t>as a barrier </a:t>
            </a:r>
            <a:r>
              <a:rPr lang="en-US" sz="2400" b="0" i="0" u="none" strike="noStrike" dirty="0">
                <a:solidFill>
                  <a:srgbClr val="000000"/>
                </a:solidFill>
                <a:effectLst/>
              </a:rPr>
              <a:t>to exercise, suggesting an opportunity for healthcare professionals to address this concern.</a:t>
            </a:r>
          </a:p>
          <a:p>
            <a:pPr marL="342900" indent="-342900" rtl="0">
              <a:spcBef>
                <a:spcPts val="0"/>
              </a:spcBef>
              <a:spcAft>
                <a:spcPts val="0"/>
              </a:spcAft>
              <a:buFontTx/>
              <a:buChar char="-"/>
            </a:pPr>
            <a:endParaRPr lang="en-US" sz="2400" dirty="0">
              <a:solidFill>
                <a:srgbClr val="000000"/>
              </a:solidFill>
            </a:endParaRPr>
          </a:p>
          <a:p>
            <a:pPr marL="342900" indent="-342900" rtl="0"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en-US" sz="2400" b="0" i="0" u="none" strike="noStrike" dirty="0">
                <a:solidFill>
                  <a:srgbClr val="000000"/>
                </a:solidFill>
                <a:effectLst/>
              </a:rPr>
              <a:t>Lower injury rates in weight training (0.24 - 1 per 1000 hours) compared to running (2.5-12.5 per 1000 hours) present an opportunity for safe exercise promotion.</a:t>
            </a:r>
            <a:br>
              <a:rPr lang="en-US" sz="2400" dirty="0"/>
            </a:b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60131585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4D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3" descr="A picture containing text, outdoor, water, sunset&#10;&#10;Description automatically generated">
            <a:extLst>
              <a:ext uri="{FF2B5EF4-FFF2-40B4-BE49-F238E27FC236}">
                <a16:creationId xmlns:a16="http://schemas.microsoft.com/office/drawing/2014/main" id="{D39784BA-CF14-A97F-24BE-1254DFCBBCA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39468" b="41829"/>
          <a:stretch/>
        </p:blipFill>
        <p:spPr>
          <a:xfrm>
            <a:off x="0" y="0"/>
            <a:ext cx="12192000" cy="1268703"/>
          </a:xfrm>
          <a:prstGeom prst="rect">
            <a:avLst/>
          </a:prstGeom>
        </p:spPr>
      </p:pic>
      <p:pic>
        <p:nvPicPr>
          <p:cNvPr id="16" name="Picture 4" descr="Logo, company name&#10;&#10;Description automatically generated">
            <a:extLst>
              <a:ext uri="{FF2B5EF4-FFF2-40B4-BE49-F238E27FC236}">
                <a16:creationId xmlns:a16="http://schemas.microsoft.com/office/drawing/2014/main" id="{FC0CC724-7B08-0DAA-FEB2-21E5DDF2CB8B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5290" t="18902" r="17125" b="28354"/>
          <a:stretch/>
        </p:blipFill>
        <p:spPr>
          <a:xfrm>
            <a:off x="10947648" y="241388"/>
            <a:ext cx="1053488" cy="783305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2A155CF9-67FB-8792-F912-7AA8DC94BB10}"/>
              </a:ext>
            </a:extLst>
          </p:cNvPr>
          <p:cNvSpPr txBox="1"/>
          <p:nvPr/>
        </p:nvSpPr>
        <p:spPr>
          <a:xfrm>
            <a:off x="5964145" y="173785"/>
            <a:ext cx="5005009" cy="92333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r"/>
            <a:r>
              <a:rPr lang="en-US" b="1" dirty="0">
                <a:latin typeface="Calibri"/>
                <a:cs typeface="Calibri"/>
              </a:rPr>
              <a:t>2nd ANNUAL</a:t>
            </a:r>
            <a:endParaRPr lang="en-US" dirty="0"/>
          </a:p>
          <a:p>
            <a:pPr algn="r"/>
            <a:r>
              <a:rPr lang="en-US" b="1" dirty="0">
                <a:latin typeface="Calibri"/>
                <a:cs typeface="Calibri"/>
              </a:rPr>
              <a:t>WEST TEXAS HEALTH DISPARITIES</a:t>
            </a:r>
          </a:p>
          <a:p>
            <a:pPr algn="r"/>
            <a:r>
              <a:rPr lang="en-US" b="1" dirty="0">
                <a:latin typeface="Calibri"/>
                <a:cs typeface="Calibri"/>
              </a:rPr>
              <a:t>RESEARCH SYMPOSIUM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18F2412-BCC7-D646-3D84-C1DD96DEA5B1}"/>
              </a:ext>
            </a:extLst>
          </p:cNvPr>
          <p:cNvSpPr txBox="1"/>
          <p:nvPr/>
        </p:nvSpPr>
        <p:spPr>
          <a:xfrm>
            <a:off x="15874" y="1345235"/>
            <a:ext cx="831458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>
                <a:latin typeface="+mj-lt"/>
                <a:cs typeface="Arial" panose="020B0604020202020204" pitchFamily="34" charset="0"/>
              </a:rPr>
              <a:t>Empowering clinicians to prescribe exercise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49A6290-24BC-EDFA-55C5-401FBDE339AE}"/>
              </a:ext>
            </a:extLst>
          </p:cNvPr>
          <p:cNvSpPr txBox="1"/>
          <p:nvPr/>
        </p:nvSpPr>
        <p:spPr>
          <a:xfrm>
            <a:off x="15874" y="2068098"/>
            <a:ext cx="10573672" cy="57246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rtl="0">
              <a:spcBef>
                <a:spcPts val="0"/>
              </a:spcBef>
              <a:spcAft>
                <a:spcPts val="0"/>
              </a:spcAft>
            </a:pP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  - Primary care physicians are key to reversing the trend of declining strength training participation among the aging population.</a:t>
            </a:r>
          </a:p>
          <a:p>
            <a:pPr rtl="0">
              <a:spcBef>
                <a:spcPts val="0"/>
              </a:spcBef>
              <a:spcAft>
                <a:spcPts val="0"/>
              </a:spcAft>
            </a:pPr>
            <a:endParaRPr lang="en-US" sz="2400" b="0" dirty="0">
              <a:effectLst/>
            </a:endParaRPr>
          </a:p>
          <a:p>
            <a:pPr rtl="0">
              <a:spcBef>
                <a:spcPts val="0"/>
              </a:spcBef>
              <a:spcAft>
                <a:spcPts val="0"/>
              </a:spcAft>
            </a:pP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  - A 2012 meta-analysis highlighted the efficiency of healthcare professional counseling on physical activity, revealing that counseling just 12 individuals can lead to one sustaining an exercise program for a year.</a:t>
            </a:r>
          </a:p>
          <a:p>
            <a:pPr rtl="0">
              <a:spcBef>
                <a:spcPts val="0"/>
              </a:spcBef>
              <a:spcAft>
                <a:spcPts val="0"/>
              </a:spcAft>
            </a:pPr>
            <a:endParaRPr lang="en-US" sz="2400" b="0" dirty="0">
              <a:effectLst/>
            </a:endParaRPr>
          </a:p>
          <a:p>
            <a:pPr rtl="0">
              <a:spcBef>
                <a:spcPts val="0"/>
              </a:spcBef>
              <a:spcAft>
                <a:spcPts val="0"/>
              </a:spcAft>
            </a:pP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    -Compare this to the estimated 50 to 120 individuals needed for smoking cessation advice to have a similar effect.</a:t>
            </a:r>
          </a:p>
          <a:p>
            <a:pPr rtl="0">
              <a:spcBef>
                <a:spcPts val="0"/>
              </a:spcBef>
              <a:spcAft>
                <a:spcPts val="0"/>
              </a:spcAft>
            </a:pPr>
            <a:endParaRPr lang="en-US" sz="2400" b="0" dirty="0">
              <a:effectLst/>
            </a:endParaRPr>
          </a:p>
          <a:p>
            <a:pPr rtl="0">
              <a:spcBef>
                <a:spcPts val="0"/>
              </a:spcBef>
              <a:spcAft>
                <a:spcPts val="0"/>
              </a:spcAft>
            </a:pP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  -This demonstrates the potential for significant impact through targeted exercise counseling, positioning it as a more effective intervention than many other lifestyle changes.</a:t>
            </a:r>
          </a:p>
          <a:p>
            <a:pPr rtl="0">
              <a:spcBef>
                <a:spcPts val="0"/>
              </a:spcBef>
              <a:spcAft>
                <a:spcPts val="0"/>
              </a:spcAft>
            </a:pPr>
            <a:endParaRPr lang="en-US" sz="2400" b="0" dirty="0">
              <a:effectLst/>
            </a:endParaRPr>
          </a:p>
          <a:p>
            <a:pPr rtl="0">
              <a:spcBef>
                <a:spcPts val="0"/>
              </a:spcBef>
              <a:spcAft>
                <a:spcPts val="0"/>
              </a:spcAft>
            </a:pP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  - Clinicians can leverage this opportunity by integrating exercise advice into routine patient interactions, focusing on the low injury rates and high benefits of strength training.</a:t>
            </a:r>
            <a:endParaRPr lang="en-US" sz="2400" b="0" dirty="0">
              <a:effectLst/>
            </a:endParaRPr>
          </a:p>
          <a:p>
            <a:br>
              <a:rPr lang="en-US" sz="2400" dirty="0"/>
            </a:br>
            <a:br>
              <a:rPr lang="en-US" sz="2400" dirty="0"/>
            </a:b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9659235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517</TotalTime>
  <Words>1051</Words>
  <Application>Microsoft Macintosh PowerPoint</Application>
  <PresentationFormat>Widescreen</PresentationFormat>
  <Paragraphs>110</Paragraphs>
  <Slides>12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8" baseType="lpstr">
      <vt:lpstr>Aptos</vt:lpstr>
      <vt:lpstr>Arial</vt:lpstr>
      <vt:lpstr>Calibri</vt:lpstr>
      <vt:lpstr>Calibri Light</vt:lpstr>
      <vt:lpstr>Source Sans Pro Black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Campuzano, Erica</dc:creator>
  <cp:lastModifiedBy>Sebastian Muncrief-Saldivar</cp:lastModifiedBy>
  <cp:revision>307</cp:revision>
  <dcterms:created xsi:type="dcterms:W3CDTF">2023-03-20T19:13:22Z</dcterms:created>
  <dcterms:modified xsi:type="dcterms:W3CDTF">2024-03-09T06:56:51Z</dcterms:modified>
</cp:coreProperties>
</file>