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56" r:id="rId1"/>
  </p:sldMasterIdLst>
  <p:notesMasterIdLst>
    <p:notesMasterId r:id="rId14"/>
  </p:notesMasterIdLst>
  <p:sldIdLst>
    <p:sldId id="256" r:id="rId2"/>
    <p:sldId id="257" r:id="rId3"/>
    <p:sldId id="259" r:id="rId4"/>
    <p:sldId id="273" r:id="rId5"/>
    <p:sldId id="268" r:id="rId6"/>
    <p:sldId id="275" r:id="rId7"/>
    <p:sldId id="276" r:id="rId8"/>
    <p:sldId id="278" r:id="rId9"/>
    <p:sldId id="281" r:id="rId10"/>
    <p:sldId id="282" r:id="rId11"/>
    <p:sldId id="287" r:id="rId12"/>
    <p:sldId id="285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EB Garamond" panose="020B0604020202020204" charset="0"/>
      <p:regular r:id="rId19"/>
      <p:bold r:id="rId20"/>
      <p:italic r:id="rId21"/>
      <p:boldItalic r:id="rId22"/>
    </p:embeddedFont>
    <p:embeddedFont>
      <p:font typeface="Helvetica Neue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1523" autoAdjust="0"/>
  </p:normalViewPr>
  <p:slideViewPr>
    <p:cSldViewPr snapToGrid="0">
      <p:cViewPr varScale="1">
        <p:scale>
          <a:sx n="151" d="100"/>
          <a:sy n="151" d="100"/>
        </p:scale>
        <p:origin x="510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surgery-mhmedical-com.ezproxy.ttuhsc.edu/content.aspx?sectionid=249125424&amp;bookid=2952#feli9_ch41rf1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" name="Google Shape;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915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4478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" name="Google Shape;2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à"/>
              <a:tabLst/>
              <a:defRPr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women requiring evaluation in an ER (even without admission needs) 20% more likely to have a premature or LBW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child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Falls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also common due to joint laxity, weight gain and postural instability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à"/>
              <a:tabLst/>
              <a:defRPr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Falls also common due to joint laxity, weight gain and postural instability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à"/>
              <a:tabLst/>
              <a:defRPr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Falls are associated with an 8-fold increase in placental abruption, a 4.4-fold increase in preterm labor, a 2.1-fold increase in fetal distress, and a 2.9-fold increase in fetal hypoxia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à"/>
              <a:tabLst/>
              <a:defRPr/>
            </a:pPr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Wingdings" panose="05000000000000000000" pitchFamily="2" charset="2"/>
              <a:buChar char="à"/>
              <a:tabLst/>
              <a:defRPr/>
            </a:pPr>
            <a:endParaRPr lang="en-US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9925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Allows mom to lose more blood without clinical symptoms</a:t>
            </a:r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Critically important to offload by putting women &gt;12WGA into left lateral decubitus</a:t>
            </a:r>
          </a:p>
          <a:p>
            <a:pPr algn="l"/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normal blood pressure drops by 5 to 15 mm Hg, and the resting heart rate increases by 10 to 15 bpm to increase cardiac output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algn="l"/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Shunting of blood away from the placenta may manifest as fetal distress before systemic signs of hemorrhage are seen in the mother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blood flow is entirely dependent on maternal mean arterial pressure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321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Most pregnant women will have some degree of benign pericardial effusion, while an electrocardiogram will show a slight left axis deviation from the altered position of the heart.</a:t>
            </a:r>
            <a:r>
              <a:rPr lang="en-US" b="0" i="0" u="none" strike="noStrike" baseline="3000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</a:t>
            </a:r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0819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6571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5137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49548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1280c8c27a6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g1280c8c27a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1" name="Google Shape;41;g1280c8c27a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140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/>
        </p:nvSpPr>
        <p:spPr>
          <a:xfrm>
            <a:off x="1899121" y="3154595"/>
            <a:ext cx="5154371" cy="1257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Natalie Hodges MD, MPH PGY5</a:t>
            </a:r>
            <a:endParaRPr sz="1800" b="0" i="0" u="none" strike="noStrike" cap="none" dirty="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Ari </a:t>
            </a:r>
            <a:r>
              <a:rPr lang="en-US" sz="1800" b="0" i="0" u="none" strike="noStrike" cap="none" dirty="0" err="1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Halldorsson</a:t>
            </a:r>
            <a:r>
              <a:rPr lang="en-US" sz="1800" b="0" i="0" u="none" strike="noStrike" cap="none" dirty="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 Trauma Symposium</a:t>
            </a:r>
          </a:p>
          <a:p>
            <a:pPr marL="0" marR="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dirty="0">
                <a:solidFill>
                  <a:schemeClr val="lt1"/>
                </a:solidFill>
                <a:latin typeface="EB Garamond"/>
                <a:ea typeface="EB Garamond"/>
                <a:cs typeface="EB Garamond"/>
                <a:sym typeface="EB Garamond"/>
              </a:rPr>
              <a:t>10/7/23</a:t>
            </a:r>
            <a:endParaRPr lang="en-US" sz="1800" b="0" i="0" u="none" strike="noStrike" cap="none" dirty="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  <a:p>
            <a:pPr marL="0" marR="0" lvl="0" indent="0" algn="ctr" rtl="0">
              <a:lnSpc>
                <a:spcPct val="70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" name="Google Shape;23;p10"/>
          <p:cNvSpPr/>
          <p:nvPr/>
        </p:nvSpPr>
        <p:spPr>
          <a:xfrm>
            <a:off x="1644502" y="1757916"/>
            <a:ext cx="5663610" cy="1108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400" b="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Management of the Pregnant Trauma Patient: Perspectives and Updates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037926" y="1236356"/>
            <a:ext cx="722400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Most common form of intentional traum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a in pregnancy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Reported rates of 3.2-28%; Likely higher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Risk factors: substance abuse, low SES, unintended pregnancy, history of witnessed violence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54.3% of pregnancy-associated suicides and 45.3% of homicides </a:t>
            </a:r>
            <a:r>
              <a:rPr lang="en-US" sz="16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directly attributable to IPV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Doubles risk of preterm birth and low birth weight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Half of mothers 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subjected to IPV in pregnancy develop postpartum depression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Increased homicide risk for 24 months post delivery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Given fleeting contact and underreported nature, broadly screen pregnant trauma patients</a:t>
            </a:r>
          </a:p>
          <a:p>
            <a:pPr lvl="1"/>
            <a:endParaRPr lang="en-US" sz="16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600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Special Considerations: IPV</a:t>
            </a:r>
            <a:endParaRPr sz="1519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741307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037926" y="1236356"/>
            <a:ext cx="722400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2168100" y="1856250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4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Questions?</a:t>
            </a:r>
            <a:endParaRPr sz="4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7574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F3A839-295E-C3CF-48EB-E4DD43A60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150" y="1465729"/>
            <a:ext cx="2949388" cy="221204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D432C2-9D4F-78E0-A5AF-76341ECD1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9335" y="2536871"/>
            <a:ext cx="2571751" cy="19288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04850C-2005-EF06-CC64-D988220357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06620" y="1328737"/>
            <a:ext cx="3314699" cy="2486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36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1"/>
          <p:cNvSpPr txBox="1"/>
          <p:nvPr/>
        </p:nvSpPr>
        <p:spPr>
          <a:xfrm>
            <a:off x="1037926" y="1236356"/>
            <a:ext cx="7224027" cy="3719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I have at one point been pregnant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</a:rPr>
              <a:t>I am an aspiring Trauma Surgeon</a:t>
            </a:r>
          </a:p>
        </p:txBody>
      </p:sp>
      <p:sp>
        <p:nvSpPr>
          <p:cNvPr id="30" name="Google Shape;30;p11"/>
          <p:cNvSpPr txBox="1"/>
          <p:nvPr/>
        </p:nvSpPr>
        <p:spPr>
          <a:xfrm>
            <a:off x="555625" y="99273"/>
            <a:ext cx="4807743" cy="715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Disclosures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555625" y="886047"/>
            <a:ext cx="7706301" cy="406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strike="noStrike" baseline="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pregnant woman is in fact, not just an adult with a weird tumor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600" b="0" i="0" strike="noStrike" baseline="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strike="noStrike" baseline="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Distinct epidemiologic factors from the general population</a:t>
            </a:r>
          </a:p>
          <a:p>
            <a:pPr algn="l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Significant morbidity to fetus and to mom</a:t>
            </a:r>
          </a:p>
          <a:p>
            <a:pPr algn="l"/>
            <a:r>
              <a:rPr lang="en-US" sz="1600" b="0" i="0" strike="noStrike" baseline="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     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Prevalence of IPV</a:t>
            </a:r>
            <a:endParaRPr lang="en-US" sz="1600" b="0" i="0" strike="noStrike" baseline="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Anatomic and physiologic alterations that affect response to trauma</a:t>
            </a:r>
          </a:p>
          <a:p>
            <a:pPr algn="l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Physiologic anemia has wide-ranging effects that are accentuated</a:t>
            </a:r>
          </a:p>
          <a:p>
            <a:pPr algn="l"/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         Anatomic changes contribute to altered injury presentation</a:t>
            </a:r>
            <a:endParaRPr lang="en-US" sz="1600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1600" b="0" i="0" strike="noStrike" baseline="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Ramifications of trauma care on normal gestation</a:t>
            </a: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Introduction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555625" y="886047"/>
            <a:ext cx="7706301" cy="406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Injury is the most common cause of non-obstetric maternal mortality in the US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Correlated with preterm birth, low birth weight and fetal demise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Even minor trauma can be a significant risk to the f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etus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Trauma complicates an estimated </a:t>
            </a:r>
            <a:r>
              <a:rPr lang="en-US" sz="2000" b="1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 in 12 pregnancies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MVCs account for 50% of all traumatic injuries during pregnancy and 82% of trauma-related fetal deaths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in 4 women will fall during their pregnancy</a:t>
            </a:r>
          </a:p>
          <a:p>
            <a:pPr algn="l"/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Epidemiology</a:t>
            </a:r>
          </a:p>
        </p:txBody>
      </p:sp>
    </p:spTree>
    <p:extLst>
      <p:ext uri="{BB962C8B-B14F-4D97-AF65-F5344CB8AC3E}">
        <p14:creationId xmlns:p14="http://schemas.microsoft.com/office/powerpoint/2010/main" val="3787395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037926" y="1042147"/>
            <a:ext cx="7224000" cy="3913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Anemia of pregnancy: Disproportionate increase in plasma volume relative to RBC volume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Uterine compression of the IVC decreases preload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Must rule out traumatic cause for hypotension or tachycardia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Hypovolemia may restrict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fetal blood flow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Growing uterus displaces the diaphragm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Lef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axis deviation secondary to upward pressure on the heart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Increased coagulation factor concentration is protective in childbirth; increases thrombotic risk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Maternal nutrition should be supplemented during an extended NPO period at a rate of 36kcal/kg/day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Anatomy and Physiology</a:t>
            </a:r>
            <a:endParaRPr sz="1519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98664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037926" y="1236356"/>
            <a:ext cx="722400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Initial assessment </a:t>
            </a:r>
            <a:r>
              <a:rPr lang="en-US" sz="1800" b="1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should be the same as any trauma patient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Fetal mortality is directly correlated with maternal injury severity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Liberal </a:t>
            </a:r>
            <a:r>
              <a:rPr lang="en-US" sz="1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use of supplemental O2-target &gt;95%</a:t>
            </a:r>
          </a:p>
          <a:p>
            <a:pPr lvl="1"/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   	</a:t>
            </a:r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Small incremental increases in maternal SpO2 have marked changes in fetal SpO2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Aggressive fluid resuscitation should be used; vasopressors sho</a:t>
            </a:r>
            <a:r>
              <a:rPr lang="en-US" sz="1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uld be avoided if possible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Ultrasound (</a:t>
            </a:r>
            <a:r>
              <a:rPr lang="en-US" sz="1800" i="0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eFAST</a:t>
            </a:r>
            <a:r>
              <a:rPr lang="en-US" sz="180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) is an important adjunct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Measuring fundal height to estimate age-but beware uterine trauma</a:t>
            </a:r>
            <a:endParaRPr lang="en-US" sz="180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lvl="1"/>
            <a:endParaRPr lang="en-US" sz="180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Initial Assessment and Management</a:t>
            </a:r>
            <a:endParaRPr sz="1519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41481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037926" y="1236356"/>
            <a:ext cx="396438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Fetal mortality: Primary or Secondary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Abruption, maternal hypotension, preterm delivery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Vaginal bleeding, ruptured membranes, bulging perineum, contractions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Fetomaternal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 hemorrhage-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Kleihauer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-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Betke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 test; 300mcg RHOGAM/30mL fetal blood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At least 6 hours of fetal heart monitoring for EGA &gt;20wk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Abruption-separation of placenta from myometrium</a:t>
            </a:r>
          </a:p>
          <a:p>
            <a:pPr lvl="4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 Only 35% of patients bleed</a:t>
            </a:r>
          </a:p>
          <a:p>
            <a:pPr lvl="4"/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	Can present up to 24h post injury</a:t>
            </a:r>
          </a:p>
          <a:p>
            <a:pPr lvl="4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Early delivery with fetal distress</a:t>
            </a:r>
          </a:p>
          <a:p>
            <a:pPr lvl="4"/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Fetal-Placental Assessment</a:t>
            </a:r>
            <a:endParaRPr sz="1519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26" name="Picture 2" descr="A diagnostic C T scan of a developing fetus with an arrow indicating a placental abruption.">
            <a:extLst>
              <a:ext uri="{FF2B5EF4-FFF2-40B4-BE49-F238E27FC236}">
                <a16:creationId xmlns:a16="http://schemas.microsoft.com/office/drawing/2014/main" id="{CFC0EA2A-7B6A-1598-DFA9-686113BF4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126" y="1102658"/>
            <a:ext cx="3230811" cy="2710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246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74812" y="894229"/>
            <a:ext cx="8087114" cy="4061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Thoracic: 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D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iaphragmatic elevation is approximately 4cm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Blunt abdominal: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	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M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aternal shock associated with 80% fetal mortality</a:t>
            </a:r>
          </a:p>
          <a:p>
            <a:pPr lvl="1"/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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Abruption complicates 1-6% of minor injuries; 50% of major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Uterine rupture &lt;1%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Pelvic</a:t>
            </a:r>
          </a:p>
          <a:p>
            <a:pPr lvl="1"/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	Maternal pelvic </a:t>
            </a:r>
            <a:r>
              <a:rPr lang="en-US" b="0" i="0" dirty="0" err="1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fx</a:t>
            </a:r>
            <a:r>
              <a:rPr lang="en-US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 late in pregna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ncy can risk skull or brain injury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Fetal mortality rate approaches 35% in pelvic fractures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Dilated blood vessels and risks of embolization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Penetrating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Maternal mortality higher than in blunt, but fetal mortality approaches 73%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Low threshold for diagnostic laparoscopy; peritoneal response is blunted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TBI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GCS&lt;8 negatively associated with fetal mortality; limit mannitol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Burns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&gt;40% TBSA approaches 100% fetal mortality; consider delivery in 3</a:t>
            </a:r>
            <a:r>
              <a:rPr lang="en-US" baseline="30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rd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 trimester</a:t>
            </a:r>
          </a:p>
          <a:p>
            <a:pPr lvl="1"/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	</a:t>
            </a:r>
          </a:p>
          <a:p>
            <a:pPr lvl="1"/>
            <a:endParaRPr lang="en-US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sym typeface="Wingdings" panose="05000000000000000000" pitchFamily="2" charset="2"/>
            </a:endParaRPr>
          </a:p>
          <a:p>
            <a:pPr lvl="1"/>
            <a:endParaRPr lang="en-US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Specific Injury Management</a:t>
            </a:r>
            <a:endParaRPr sz="1519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663994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/>
        </p:nvSpPr>
        <p:spPr>
          <a:xfrm>
            <a:off x="1037926" y="1236356"/>
            <a:ext cx="7224000" cy="37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TXA: Pregnancy Class B medication, not excluded from CRASH-2, no increase in thrombotic complications in prior studies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</a:rPr>
              <a:t>Cesarean Delivery should be considered within 4 minutes of cardiovascular collapse</a:t>
            </a:r>
          </a:p>
          <a:p>
            <a:pPr lvl="1"/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</a:rPr>
              <a:t>	</a:t>
            </a:r>
            <a:r>
              <a:rPr lang="en-US" sz="2000" b="0" i="0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sym typeface="Wingdings" panose="05000000000000000000" pitchFamily="2" charset="2"/>
              </a:rPr>
              <a:t>Can be helpful to both ROSC in mom and fetal </a:t>
            </a:r>
            <a:r>
              <a:rPr lang="en-US" sz="2000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support</a:t>
            </a:r>
            <a:endParaRPr lang="en-US" sz="2000" b="0" i="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4" name="Google Shape;44;p13"/>
          <p:cNvSpPr txBox="1"/>
          <p:nvPr/>
        </p:nvSpPr>
        <p:spPr>
          <a:xfrm>
            <a:off x="555625" y="99273"/>
            <a:ext cx="4807800" cy="7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575" tIns="19275" rIns="38575" bIns="19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9"/>
              <a:buFont typeface="Arial"/>
              <a:buNone/>
            </a:pPr>
            <a:r>
              <a:rPr lang="en-US" sz="1519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Special Considerations: </a:t>
            </a:r>
            <a:r>
              <a:rPr lang="en-US" sz="1519" b="1" i="0" u="none" strike="noStrike" cap="none" dirty="0" err="1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Potpurri</a:t>
            </a:r>
            <a:endParaRPr sz="1519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72257898"/>
      </p:ext>
    </p:extLst>
  </p:cSld>
  <p:clrMapOvr>
    <a:masterClrMapping/>
  </p:clrMapOvr>
</p:sld>
</file>

<file path=ppt/theme/theme1.xml><?xml version="1.0" encoding="utf-8"?>
<a:theme xmlns:a="http://schemas.openxmlformats.org/drawingml/2006/main" name="SON-HSC_PPT">
  <a:themeElements>
    <a:clrScheme name="SON-HSC_PP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52D74"/>
      </a:accent1>
      <a:accent2>
        <a:srgbClr val="557DB9"/>
      </a:accent2>
      <a:accent3>
        <a:srgbClr val="FFFFFF"/>
      </a:accent3>
      <a:accent4>
        <a:srgbClr val="000000"/>
      </a:accent4>
      <a:accent5>
        <a:srgbClr val="AAADBC"/>
      </a:accent5>
      <a:accent6>
        <a:srgbClr val="4C71A7"/>
      </a:accent6>
      <a:hlink>
        <a:srgbClr val="286556"/>
      </a:hlink>
      <a:folHlink>
        <a:srgbClr val="28A5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95436</TotalTime>
  <Words>902</Words>
  <Application>Microsoft Office PowerPoint</Application>
  <PresentationFormat>On-screen Show (16:9)</PresentationFormat>
  <Paragraphs>105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Wingdings</vt:lpstr>
      <vt:lpstr>EB Garamond</vt:lpstr>
      <vt:lpstr>Calibri</vt:lpstr>
      <vt:lpstr>Arial</vt:lpstr>
      <vt:lpstr>Helvetica Neue</vt:lpstr>
      <vt:lpstr>SON-HSC_PPT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Greg Hodges</dc:creator>
  <cp:lastModifiedBy>Campuzano, Erica</cp:lastModifiedBy>
  <cp:revision>21</cp:revision>
  <dcterms:modified xsi:type="dcterms:W3CDTF">2023-10-06T20:32:31Z</dcterms:modified>
</cp:coreProperties>
</file>