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77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64" r:id="rId19"/>
    <p:sldId id="289" r:id="rId20"/>
    <p:sldId id="268" r:id="rId21"/>
    <p:sldId id="270" r:id="rId22"/>
    <p:sldId id="274" r:id="rId23"/>
    <p:sldId id="290" r:id="rId24"/>
    <p:sldId id="291" r:id="rId25"/>
    <p:sldId id="292" r:id="rId26"/>
    <p:sldId id="293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43" autoAdjust="0"/>
    <p:restoredTop sz="94660"/>
  </p:normalViewPr>
  <p:slideViewPr>
    <p:cSldViewPr>
      <p:cViewPr varScale="1">
        <p:scale>
          <a:sx n="110" d="100"/>
          <a:sy n="110" d="100"/>
        </p:scale>
        <p:origin x="-16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96117-41D2-4297-8A8A-CF801AA56EBA}" type="datetimeFigureOut">
              <a:rPr lang="en-US" smtClean="0"/>
              <a:t>2/17/2014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873DF-E333-4C3C-A067-B6AD6D9C5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684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96117-41D2-4297-8A8A-CF801AA56EBA}" type="datetimeFigureOut">
              <a:rPr lang="en-US" smtClean="0"/>
              <a:t>2/17/2014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873DF-E333-4C3C-A067-B6AD6D9C5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928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96117-41D2-4297-8A8A-CF801AA56EBA}" type="datetimeFigureOut">
              <a:rPr lang="en-US" smtClean="0"/>
              <a:t>2/17/2014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873DF-E333-4C3C-A067-B6AD6D9C5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464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96117-41D2-4297-8A8A-CF801AA56EBA}" type="datetimeFigureOut">
              <a:rPr lang="en-US" smtClean="0"/>
              <a:t>2/17/2014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873DF-E333-4C3C-A067-B6AD6D9C5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689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96117-41D2-4297-8A8A-CF801AA56EBA}" type="datetimeFigureOut">
              <a:rPr lang="en-US" smtClean="0"/>
              <a:t>2/17/2014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873DF-E333-4C3C-A067-B6AD6D9C5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869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96117-41D2-4297-8A8A-CF801AA56EBA}" type="datetimeFigureOut">
              <a:rPr lang="en-US" smtClean="0"/>
              <a:t>2/17/2014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873DF-E333-4C3C-A067-B6AD6D9C5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512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96117-41D2-4297-8A8A-CF801AA56EBA}" type="datetimeFigureOut">
              <a:rPr lang="en-US" smtClean="0"/>
              <a:t>2/17/2014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873DF-E333-4C3C-A067-B6AD6D9C5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319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96117-41D2-4297-8A8A-CF801AA56EBA}" type="datetimeFigureOut">
              <a:rPr lang="en-US" smtClean="0"/>
              <a:t>2/17/2014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873DF-E333-4C3C-A067-B6AD6D9C5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880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96117-41D2-4297-8A8A-CF801AA56EBA}" type="datetimeFigureOut">
              <a:rPr lang="en-US" smtClean="0"/>
              <a:t>2/17/2014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873DF-E333-4C3C-A067-B6AD6D9C5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393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96117-41D2-4297-8A8A-CF801AA56EBA}" type="datetimeFigureOut">
              <a:rPr lang="en-US" smtClean="0"/>
              <a:t>2/17/2014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873DF-E333-4C3C-A067-B6AD6D9C5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66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96117-41D2-4297-8A8A-CF801AA56EBA}" type="datetimeFigureOut">
              <a:rPr lang="en-US" smtClean="0"/>
              <a:t>2/17/2014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873DF-E333-4C3C-A067-B6AD6D9C5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284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196117-41D2-4297-8A8A-CF801AA56EBA}" type="datetimeFigureOut">
              <a:rPr lang="en-US" smtClean="0"/>
              <a:t>2/17/2014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7873DF-E333-4C3C-A067-B6AD6D9C5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884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990600"/>
            <a:ext cx="7772400" cy="1470025"/>
          </a:xfrm>
        </p:spPr>
        <p:txBody>
          <a:bodyPr/>
          <a:lstStyle/>
          <a:p>
            <a:r>
              <a:rPr lang="en-US" dirty="0"/>
              <a:t>Global Food Security: How to Feed the Hungry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124200"/>
            <a:ext cx="6400800" cy="1752600"/>
          </a:xfrm>
        </p:spPr>
        <p:txBody>
          <a:bodyPr/>
          <a:lstStyle/>
          <a:p>
            <a:r>
              <a:rPr lang="en-US" dirty="0" smtClean="0"/>
              <a:t>Clyde Martin</a:t>
            </a:r>
          </a:p>
          <a:p>
            <a:r>
              <a:rPr lang="en-US" dirty="0" smtClean="0"/>
              <a:t>Former Jefferson Science Fellow</a:t>
            </a:r>
          </a:p>
          <a:p>
            <a:r>
              <a:rPr lang="en-US" dirty="0" smtClean="0"/>
              <a:t>United States Department of State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56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two go to people.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Tjada</a:t>
            </a:r>
            <a:r>
              <a:rPr lang="en-US" dirty="0" smtClean="0"/>
              <a:t> </a:t>
            </a:r>
            <a:r>
              <a:rPr lang="en-US" dirty="0" err="1" smtClean="0"/>
              <a:t>D'Oyen</a:t>
            </a:r>
            <a:r>
              <a:rPr lang="en-US" dirty="0" smtClean="0"/>
              <a:t> McKenna, USAID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Jonathan </a:t>
            </a:r>
            <a:r>
              <a:rPr lang="en-US" dirty="0" err="1" smtClean="0"/>
              <a:t>Shrier</a:t>
            </a:r>
            <a:r>
              <a:rPr lang="en-US" dirty="0" smtClean="0"/>
              <a:t>, </a:t>
            </a:r>
            <a:r>
              <a:rPr lang="en-US" dirty="0" err="1" smtClean="0"/>
              <a:t>DoS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328" y="2133600"/>
            <a:ext cx="2172425" cy="28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057400"/>
            <a:ext cx="2243137" cy="2963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8640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the farms like in Africa?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Small is the key word.</a:t>
            </a:r>
          </a:p>
          <a:p>
            <a:r>
              <a:rPr lang="en-US" dirty="0" smtClean="0"/>
              <a:t>Two to twenty acres with the average being closer to 2.</a:t>
            </a:r>
          </a:p>
          <a:p>
            <a:r>
              <a:rPr lang="en-US" dirty="0" smtClean="0"/>
              <a:t>Poor soil.</a:t>
            </a:r>
          </a:p>
          <a:p>
            <a:r>
              <a:rPr lang="en-US" dirty="0" smtClean="0"/>
              <a:t>Infrequent rain with droughts common.</a:t>
            </a:r>
          </a:p>
          <a:p>
            <a:r>
              <a:rPr lang="en-US" dirty="0" smtClean="0"/>
              <a:t>Poorly producing crops.</a:t>
            </a:r>
          </a:p>
          <a:p>
            <a:r>
              <a:rPr lang="en-US" dirty="0" smtClean="0"/>
              <a:t>No machinery.</a:t>
            </a:r>
          </a:p>
          <a:p>
            <a:r>
              <a:rPr lang="en-US" dirty="0" smtClean="0"/>
              <a:t>No fertilizer.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711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the farmers do?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Men go to the cities to try to find work.</a:t>
            </a:r>
          </a:p>
          <a:p>
            <a:r>
              <a:rPr lang="en-US" dirty="0" smtClean="0"/>
              <a:t>Women and children stay in the village.</a:t>
            </a:r>
          </a:p>
          <a:p>
            <a:r>
              <a:rPr lang="en-US" dirty="0" smtClean="0"/>
              <a:t>Try to produce enough food to sustain themselves.</a:t>
            </a:r>
          </a:p>
          <a:p>
            <a:r>
              <a:rPr lang="en-US" dirty="0" smtClean="0"/>
              <a:t>Men come back to the village with HIV/AIDS.</a:t>
            </a:r>
          </a:p>
          <a:p>
            <a:r>
              <a:rPr lang="en-US" dirty="0" smtClean="0"/>
              <a:t>Wife becomes infected children are left with grandparents.</a:t>
            </a:r>
          </a:p>
          <a:p>
            <a:r>
              <a:rPr lang="en-US" dirty="0" smtClean="0"/>
              <a:t>Children don’t go to school and are </a:t>
            </a:r>
            <a:r>
              <a:rPr lang="en-US" dirty="0" smtClean="0"/>
              <a:t>malnourished.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6867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has been the traditional response?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there is a famine provide food aid. </a:t>
            </a:r>
          </a:p>
          <a:p>
            <a:r>
              <a:rPr lang="en-US" dirty="0" smtClean="0"/>
              <a:t>Give money to the governments for establishing health clinics.</a:t>
            </a:r>
          </a:p>
          <a:p>
            <a:r>
              <a:rPr lang="en-US" dirty="0" smtClean="0"/>
              <a:t>Give money to the governments to provide education.</a:t>
            </a:r>
          </a:p>
          <a:p>
            <a:r>
              <a:rPr lang="en-US" dirty="0" smtClean="0"/>
              <a:t>What happens to the money?</a:t>
            </a:r>
          </a:p>
          <a:p>
            <a:r>
              <a:rPr lang="en-US" dirty="0" smtClean="0"/>
              <a:t>The traditional responses didn’t help and in some cases made things worse.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050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Empower the women!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Women do most of the farming so work with the women!</a:t>
            </a:r>
          </a:p>
          <a:p>
            <a:endParaRPr lang="en-US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873514"/>
            <a:ext cx="3222625" cy="3351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20502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Encourage </a:t>
            </a:r>
            <a:r>
              <a:rPr lang="en-US" dirty="0"/>
              <a:t>b</a:t>
            </a:r>
            <a:r>
              <a:rPr lang="en-US" dirty="0" smtClean="0"/>
              <a:t>reast feeding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Malnutrition in the very young is </a:t>
            </a:r>
            <a:r>
              <a:rPr lang="en-US" dirty="0" smtClean="0"/>
              <a:t>a huge </a:t>
            </a:r>
            <a:r>
              <a:rPr lang="en-US" dirty="0" smtClean="0"/>
              <a:t>problem. The 1000 Days project is directly aimed at nutrition from conception to three years. </a:t>
            </a:r>
          </a:p>
          <a:p>
            <a:endParaRPr lang="en-U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657600"/>
            <a:ext cx="161925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87721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 the children!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nutritious food available to the children. This should be food produced in Africa by Africans. </a:t>
            </a:r>
          </a:p>
          <a:p>
            <a:endParaRPr lang="en-US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819400"/>
            <a:ext cx="3962400" cy="3317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8099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Better crops!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available varieties of corn, peanuts, cassava, sweet potatoes, bananas etc. that are engineered for the area and are higher in nutrients.</a:t>
            </a:r>
          </a:p>
          <a:p>
            <a:endParaRPr lang="en-US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733800"/>
            <a:ext cx="2774950" cy="2075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749" y="3752491"/>
            <a:ext cx="3083038" cy="2056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18154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Better crops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Potatoes in Tajikistan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438400"/>
            <a:ext cx="2338387" cy="3177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88589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Tomatoes in Bangladesh </a:t>
            </a:r>
            <a:endParaRPr lang="en-US" dirty="0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410" y="1600200"/>
            <a:ext cx="223518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3228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am I anyway??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Trained as a mathematician. (Kansas State Teachers College and the University of Wyoming) </a:t>
            </a:r>
          </a:p>
          <a:p>
            <a:r>
              <a:rPr lang="en-US" dirty="0" smtClean="0"/>
              <a:t>Worked at NASA as an aeronautical engineer. </a:t>
            </a:r>
          </a:p>
          <a:p>
            <a:r>
              <a:rPr lang="en-US" dirty="0" smtClean="0"/>
              <a:t>Worked at Utah State as an irrigation engineer.</a:t>
            </a:r>
          </a:p>
          <a:p>
            <a:r>
              <a:rPr lang="en-US" dirty="0" smtClean="0"/>
              <a:t>Worked with the medical school as a statistician.</a:t>
            </a:r>
          </a:p>
          <a:p>
            <a:r>
              <a:rPr lang="en-US" dirty="0" smtClean="0"/>
              <a:t>Now I work on international development and lots of other things.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6130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mixed field in Africa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Note that corn and other crops are mixed. It appears to be squash and a legume.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1574" y="3124200"/>
            <a:ext cx="5800725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72330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Aquaculture is important in Asia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are working to bring it to Africa. Qatar is planning a major facility in Qatar. 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819400"/>
            <a:ext cx="4820728" cy="2711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81393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Herding is important in many areas.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main effort has been to teach management. </a:t>
            </a:r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743200"/>
            <a:ext cx="5257800" cy="348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02379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well is it working?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For the last 5 years it has  been doing very well.</a:t>
            </a:r>
          </a:p>
          <a:p>
            <a:r>
              <a:rPr lang="en-US" dirty="0" smtClean="0"/>
              <a:t>However there have not been major droughts.</a:t>
            </a:r>
          </a:p>
          <a:p>
            <a:r>
              <a:rPr lang="en-US" dirty="0" smtClean="0"/>
              <a:t>Feed the future has concentrated on the rural areas and has had very little to do with the urban areas.</a:t>
            </a:r>
          </a:p>
          <a:p>
            <a:r>
              <a:rPr lang="en-US" dirty="0" smtClean="0"/>
              <a:t>This is a serious short coming of the program.</a:t>
            </a:r>
          </a:p>
          <a:p>
            <a:r>
              <a:rPr lang="en-US" dirty="0" smtClean="0"/>
              <a:t>The urban areas present a very challenging set </a:t>
            </a:r>
            <a:r>
              <a:rPr lang="en-US" dirty="0" smtClean="0"/>
              <a:t>of </a:t>
            </a:r>
            <a:r>
              <a:rPr lang="en-US" dirty="0" smtClean="0"/>
              <a:t>problems.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4367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did I do?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 became the State Department’s expert on crop insurance for small holders in Africa.</a:t>
            </a:r>
          </a:p>
          <a:p>
            <a:r>
              <a:rPr lang="en-US" dirty="0" smtClean="0"/>
              <a:t>I worked to get weather indexed insurance extended to cover loss from disease and insects.</a:t>
            </a:r>
          </a:p>
          <a:p>
            <a:r>
              <a:rPr lang="en-US" dirty="0" smtClean="0"/>
              <a:t>I worked with a group to determine what the effect of climate change would be on the farmers in the Sahel.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1865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did I think of the people at </a:t>
            </a:r>
            <a:r>
              <a:rPr lang="en-US" dirty="0" err="1" smtClean="0"/>
              <a:t>DoS</a:t>
            </a:r>
            <a:r>
              <a:rPr lang="en-US" dirty="0" smtClean="0"/>
              <a:t> and USAID?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 have never worked with  a group of people that were as dedicated as the people I saw.</a:t>
            </a:r>
          </a:p>
          <a:p>
            <a:r>
              <a:rPr lang="en-US" dirty="0" smtClean="0"/>
              <a:t>Long intense days with high expectations.</a:t>
            </a:r>
          </a:p>
          <a:p>
            <a:r>
              <a:rPr lang="en-US" dirty="0" smtClean="0"/>
              <a:t>It was a mix of foreign service and regular government employees.</a:t>
            </a:r>
          </a:p>
          <a:p>
            <a:r>
              <a:rPr lang="en-US" dirty="0" smtClean="0"/>
              <a:t>They work under intense pressure.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5414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Proof that I was there!!!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5602" name="Picture 2" descr="C:\Users\clymarti\AppData\Local\Microsoft\Windows\Temporary Internet Files\Content.Outlook\TMHJB7XE\JSF Photo with 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600200"/>
            <a:ext cx="7391400" cy="491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2027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did I end up at the </a:t>
            </a:r>
            <a:r>
              <a:rPr lang="en-US" dirty="0" err="1" smtClean="0"/>
              <a:t>DoS</a:t>
            </a:r>
            <a:r>
              <a:rPr lang="en-US" dirty="0" smtClean="0"/>
              <a:t>??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Came to TTU in 1983 and have been here except for time in Japan and Sweden.</a:t>
            </a:r>
          </a:p>
          <a:p>
            <a:r>
              <a:rPr lang="en-US" dirty="0" smtClean="0"/>
              <a:t>Have written 400+ papers and have directed more than 120 graduate students.</a:t>
            </a:r>
          </a:p>
          <a:p>
            <a:r>
              <a:rPr lang="en-US" dirty="0" smtClean="0"/>
              <a:t>I was bored and needed a break from the University and what I was doing.</a:t>
            </a:r>
          </a:p>
          <a:p>
            <a:r>
              <a:rPr lang="en-US" dirty="0"/>
              <a:t> Got a phone call saying I was accepted.</a:t>
            </a:r>
          </a:p>
          <a:p>
            <a:r>
              <a:rPr lang="en-US" dirty="0"/>
              <a:t>Clearance went through in record time.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396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Arrived at State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Two days of learning the security rules and swearing in.</a:t>
            </a:r>
          </a:p>
          <a:p>
            <a:r>
              <a:rPr lang="en-US" dirty="0" smtClean="0"/>
              <a:t>A week of learning what various parts of the organization did and meeting and getting to know the other fellows. </a:t>
            </a:r>
          </a:p>
          <a:p>
            <a:r>
              <a:rPr lang="en-US" dirty="0" smtClean="0"/>
              <a:t>I was given a list of 16 bureaus at State that did various things and I interviewed with 7 of them.</a:t>
            </a:r>
          </a:p>
          <a:p>
            <a:r>
              <a:rPr lang="en-US" dirty="0" smtClean="0"/>
              <a:t>I was selected by and I selected the head office of the Feed the Future program.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418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Feed the Future?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Part of the more general food security program.</a:t>
            </a:r>
          </a:p>
          <a:p>
            <a:r>
              <a:rPr lang="en-US" dirty="0" smtClean="0"/>
              <a:t>A pointed effort to make some of the developing nations food independent. </a:t>
            </a:r>
          </a:p>
          <a:p>
            <a:r>
              <a:rPr lang="en-US" dirty="0" smtClean="0"/>
              <a:t>Consists of 17 developing nations. Three in the Americas, four in Asia and the rest in sub Saharan Africa (the Sahel). I primarily worked on the African nations. </a:t>
            </a:r>
          </a:p>
          <a:p>
            <a:r>
              <a:rPr lang="en-US" dirty="0" smtClean="0"/>
              <a:t>Bangladesh, Cambodia, Ethiopia, Ghana, Guatemala, Haiti, Honduras, Kenya, Liberia, Malawi, Mali, Mozambique, Nepal, Rwanda, Senegal, Tanzania, Tajikistan, Uganda, Zambia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3461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H="1">
            <a:off x="8686799" y="274638"/>
            <a:ext cx="45719" cy="4571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/>
          <a:lstStyle/>
          <a:p>
            <a:r>
              <a:rPr lang="en-US" dirty="0" smtClean="0"/>
              <a:t>Not just a US program but is a G8 program. </a:t>
            </a:r>
          </a:p>
          <a:p>
            <a:r>
              <a:rPr lang="en-US" dirty="0" smtClean="0"/>
              <a:t>Every nation in the G8 is making a major contribution (except Russia). </a:t>
            </a:r>
          </a:p>
          <a:p>
            <a:r>
              <a:rPr lang="en-US" dirty="0" smtClean="0"/>
              <a:t>Funding is set at 15 billion dollars.</a:t>
            </a:r>
          </a:p>
          <a:p>
            <a:r>
              <a:rPr lang="en-US" dirty="0" smtClean="0"/>
              <a:t>Each government in the G8 has selected a set of the 17 countries to concentrate their efforts. </a:t>
            </a:r>
          </a:p>
          <a:p>
            <a:r>
              <a:rPr lang="en-US" dirty="0" smtClean="0"/>
              <a:t>The goal of the program is to make each country food sufficient and by doing so reduce hunger and eliminate famine.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82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are the leaders in the US?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 worked for two secretaries.</a:t>
            </a:r>
          </a:p>
          <a:p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249" y="2209800"/>
            <a:ext cx="6096000" cy="343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9123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Director of USAID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Rajiv Shaw came to USAID from the Bill and Melinda Gates Foundation. </a:t>
            </a:r>
          </a:p>
          <a:p>
            <a:endParaRPr lang="en-US" dirty="0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819400"/>
            <a:ext cx="4859441" cy="323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9520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 Secretary </a:t>
            </a:r>
            <a:r>
              <a:rPr lang="en-US" dirty="0"/>
              <a:t>W</a:t>
            </a:r>
            <a:r>
              <a:rPr lang="en-US" dirty="0" smtClean="0"/>
              <a:t>oteki, USDA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Secretary </a:t>
            </a:r>
            <a:r>
              <a:rPr lang="en-US" dirty="0"/>
              <a:t>W</a:t>
            </a:r>
            <a:r>
              <a:rPr lang="en-US" dirty="0" smtClean="0"/>
              <a:t>oteki is the director </a:t>
            </a:r>
            <a:r>
              <a:rPr lang="en-US" dirty="0" smtClean="0"/>
              <a:t>of </a:t>
            </a:r>
            <a:r>
              <a:rPr lang="en-US" dirty="0" smtClean="0"/>
              <a:t>the Feed the Future effort at USDA. </a:t>
            </a:r>
          </a:p>
          <a:p>
            <a:endParaRPr lang="en-U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590800"/>
            <a:ext cx="2547937" cy="3840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68614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977</Words>
  <Application>Microsoft Office PowerPoint</Application>
  <PresentationFormat>On-screen Show (4:3)</PresentationFormat>
  <Paragraphs>100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Global Food Security: How to Feed the Hungry</vt:lpstr>
      <vt:lpstr>Who am I anyway??</vt:lpstr>
      <vt:lpstr>How did I end up at the DoS??</vt:lpstr>
      <vt:lpstr>Arrived at State</vt:lpstr>
      <vt:lpstr>What is Feed the Future?</vt:lpstr>
      <vt:lpstr> </vt:lpstr>
      <vt:lpstr>Who are the leaders in the US?</vt:lpstr>
      <vt:lpstr>Director of USAID</vt:lpstr>
      <vt:lpstr>Under Secretary Woteki, USDA</vt:lpstr>
      <vt:lpstr>The two go to people.</vt:lpstr>
      <vt:lpstr>What are the farms like in Africa?</vt:lpstr>
      <vt:lpstr>What do the farmers do?</vt:lpstr>
      <vt:lpstr>What has been the traditional response?</vt:lpstr>
      <vt:lpstr>Empower the women!</vt:lpstr>
      <vt:lpstr>Encourage breast feeding</vt:lpstr>
      <vt:lpstr>Feed the children!</vt:lpstr>
      <vt:lpstr>Better crops!</vt:lpstr>
      <vt:lpstr>Better crops</vt:lpstr>
      <vt:lpstr>Tomatoes in Bangladesh </vt:lpstr>
      <vt:lpstr>A mixed field in Africa</vt:lpstr>
      <vt:lpstr>Aquaculture is important in Asia</vt:lpstr>
      <vt:lpstr>Herding is important in many areas.</vt:lpstr>
      <vt:lpstr>How well is it working?</vt:lpstr>
      <vt:lpstr>What did I do?</vt:lpstr>
      <vt:lpstr>What did I think of the people at DoS and USAID?</vt:lpstr>
      <vt:lpstr>Proof that I was there!!!</vt:lpstr>
    </vt:vector>
  </TitlesOfParts>
  <Company>Texas Tech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 Food Security: How to Feed the Hungry</dc:title>
  <dc:creator>User</dc:creator>
  <cp:lastModifiedBy>User</cp:lastModifiedBy>
  <cp:revision>18</cp:revision>
  <dcterms:created xsi:type="dcterms:W3CDTF">2013-09-22T18:04:22Z</dcterms:created>
  <dcterms:modified xsi:type="dcterms:W3CDTF">2014-02-17T17:29:21Z</dcterms:modified>
</cp:coreProperties>
</file>